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7"/>
  </p:notesMasterIdLst>
  <p:handoutMasterIdLst>
    <p:handoutMasterId r:id="rId18"/>
  </p:handoutMasterIdLst>
  <p:sldIdLst>
    <p:sldId id="256" r:id="rId2"/>
    <p:sldId id="286" r:id="rId3"/>
    <p:sldId id="287" r:id="rId4"/>
    <p:sldId id="302" r:id="rId5"/>
    <p:sldId id="295" r:id="rId6"/>
    <p:sldId id="290" r:id="rId7"/>
    <p:sldId id="291" r:id="rId8"/>
    <p:sldId id="292" r:id="rId9"/>
    <p:sldId id="293" r:id="rId10"/>
    <p:sldId id="296" r:id="rId11"/>
    <p:sldId id="261" r:id="rId12"/>
    <p:sldId id="257" r:id="rId13"/>
    <p:sldId id="297" r:id="rId14"/>
    <p:sldId id="301" r:id="rId15"/>
    <p:sldId id="271" r:id="rId1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-6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1398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CSDE  9/14/10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87EA7E96-BD78-497E-BDC9-2316AC0908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892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7BFB534-7A80-47E9-9CF9-C70150B68621}" type="datetime1">
              <a:rPr lang="en-US"/>
              <a:pPr>
                <a:defRPr/>
              </a:pPr>
              <a:t>10/9/2013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0BEBEC6-BAF4-4D14-8AEF-27543428C4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582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1714CCA-8B5A-4E16-8754-BFD4CBB62D8A}" type="slidenum">
              <a:rPr lang="en-US" altLang="en-US" smtClean="0"/>
              <a:pPr eaLnBrk="1" hangingPunct="1"/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5915A-DEF3-4D5E-A8EF-EE588106A3A9}" type="datetime1">
              <a:rPr lang="en-US"/>
              <a:pPr>
                <a:defRPr/>
              </a:pPr>
              <a:t>10/9/2013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24428-840C-4D7F-AB53-A011D9B9C9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5361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6DC04-5FF0-4602-9814-75D7F1529E57}" type="datetime1">
              <a:rPr lang="en-US"/>
              <a:pPr>
                <a:defRPr/>
              </a:pPr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F5C02-C7EB-4E47-9A17-6E486AD6BE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4999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C62DA6-8305-4F99-A0F9-BFF4BAB692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AB50B-6C23-42CA-B270-211878EDCBF1}" type="datetime1">
              <a:rPr lang="en-US"/>
              <a:pPr>
                <a:defRPr/>
              </a:pPr>
              <a:t>10/9/2013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2612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5AC8E-1AAF-45C7-9177-4F9B1B18B2EA}" type="datetime1">
              <a:rPr lang="en-US"/>
              <a:pPr>
                <a:defRPr/>
              </a:pPr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1EAF5D-3C1F-4C1A-A980-533198DABF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708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5D84D-8EB1-4918-B1BD-70266282716D}" type="datetime1">
              <a:rPr lang="en-US"/>
              <a:pPr>
                <a:defRPr/>
              </a:pPr>
              <a:t>10/9/2013</a:t>
            </a:fld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126BD-0C35-4136-B2E9-767523DD60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9849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621FB6-28CA-4809-B3A7-9D350579837C}" type="datetime1">
              <a:rPr lang="en-US"/>
              <a:pPr>
                <a:defRPr/>
              </a:pPr>
              <a:t>10/9/2013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8DFD4-C6A5-4AD4-89CC-6578A57B1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8864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" name="Rectangle 2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" name="Rectangle 24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14F04-7D2B-421B-87E3-AA3D5807561E}" type="datetime1">
              <a:rPr lang="en-US"/>
              <a:pPr>
                <a:defRPr/>
              </a:pPr>
              <a:t>10/9/2013</a:t>
            </a:fld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C0ED5-E771-4D06-A09E-E8E74CEA12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38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08222-1CE2-4613-B65C-86814E2E7F7D}" type="datetime1">
              <a:rPr lang="en-US"/>
              <a:pPr>
                <a:defRPr/>
              </a:pPr>
              <a:t>10/9/2013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412B4-43DA-4025-9293-6F8C8B91A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470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8361E-4985-4C0A-B09D-4CEF1877EBC2}" type="datetime1">
              <a:rPr lang="en-US"/>
              <a:pPr>
                <a:defRPr/>
              </a:pPr>
              <a:t>10/9/2013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E2256BD-6E04-4D28-9495-0149DFCABB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995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2505F-B0E2-4395-BE3A-0498BE6142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4B278-8C93-4ADA-971F-3521DAD2E63A}" type="datetime1">
              <a:rPr lang="en-US"/>
              <a:pPr>
                <a:defRPr/>
              </a:pPr>
              <a:t>10/9/2013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7249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ED463-6140-4637-B004-66C2780167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5B7CB-4CFE-4BF7-A738-34A1758CC1D2}" type="datetime1">
              <a:rPr lang="en-US"/>
              <a:pPr>
                <a:defRPr/>
              </a:pPr>
              <a:t>10/9/2013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099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7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7DEE858-82FD-46B6-B7E8-83F920D9879B}" type="datetime1">
              <a:rPr lang="en-US"/>
              <a:pPr>
                <a:defRPr/>
              </a:pPr>
              <a:t>10/9/2013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>
                <a:solidFill>
                  <a:srgbClr val="7B9899"/>
                </a:solidFill>
              </a:defRPr>
            </a:lvl1pPr>
          </a:lstStyle>
          <a:p>
            <a:pPr>
              <a:defRPr/>
            </a:pPr>
            <a:fld id="{DC469DF6-4399-428A-A275-37F6EE9DD0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9" r:id="rId1"/>
    <p:sldLayoutId id="2147484220" r:id="rId2"/>
    <p:sldLayoutId id="2147484221" r:id="rId3"/>
    <p:sldLayoutId id="2147484222" r:id="rId4"/>
    <p:sldLayoutId id="2147484223" r:id="rId5"/>
    <p:sldLayoutId id="2147484224" r:id="rId6"/>
    <p:sldLayoutId id="2147484225" r:id="rId7"/>
    <p:sldLayoutId id="2147484226" r:id="rId8"/>
    <p:sldLayoutId id="2147484227" r:id="rId9"/>
    <p:sldLayoutId id="2147484228" r:id="rId10"/>
    <p:sldLayoutId id="214748422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charset="2"/>
        <a:buChar char=""/>
        <a:defRPr sz="27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"/>
        <a:defRPr sz="2200" kern="1200">
          <a:solidFill>
            <a:schemeClr val="tx2"/>
          </a:solidFill>
          <a:latin typeface="+mn-lt"/>
          <a:ea typeface="ＭＳ Ｐゴシック" charset="-128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charset="2"/>
        <a:buChar char="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charset="2"/>
        <a:buChar char=""/>
        <a:defRPr sz="2000" kern="1200">
          <a:solidFill>
            <a:schemeClr val="tx2"/>
          </a:solidFill>
          <a:latin typeface="+mn-lt"/>
          <a:ea typeface="ＭＳ Ｐゴシック" charset="-128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657600"/>
            <a:ext cx="7467600" cy="9144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s-ES" sz="2800" cap="none" smtClean="0">
                <a:solidFill>
                  <a:srgbClr val="646B86"/>
                </a:solidFill>
              </a:rPr>
              <a:t>Información General sobre el Objetivo y los Requisitos de la Ley Estatal Educativa 10-111 </a:t>
            </a:r>
          </a:p>
          <a:p>
            <a:pPr>
              <a:defRPr/>
            </a:pPr>
            <a:r>
              <a:rPr lang="es-ES" sz="2800" cap="none" smtClean="0">
                <a:solidFill>
                  <a:srgbClr val="646B86"/>
                </a:solidFill>
              </a:rPr>
              <a:t>(P.A. 10-111)</a:t>
            </a:r>
          </a:p>
        </p:txBody>
      </p:sp>
      <p:sp>
        <p:nvSpPr>
          <p:cNvPr id="13315" name="Title 1"/>
          <p:cNvSpPr>
            <a:spLocks noGrp="1"/>
          </p:cNvSpPr>
          <p:nvPr>
            <p:ph type="ctrTitle"/>
          </p:nvPr>
        </p:nvSpPr>
        <p:spPr>
          <a:xfrm>
            <a:off x="990600" y="228600"/>
            <a:ext cx="7467600" cy="1752600"/>
          </a:xfrm>
        </p:spPr>
        <p:txBody>
          <a:bodyPr/>
          <a:lstStyle/>
          <a:p>
            <a:r>
              <a:rPr lang="es-ES" altLang="en-US" sz="2000" smtClean="0">
                <a:solidFill>
                  <a:srgbClr val="002060"/>
                </a:solidFill>
              </a:rPr>
              <a:t>DEPARTAMENTO  DE </a:t>
            </a:r>
            <a:r>
              <a:rPr lang="es-ES" altLang="en-US" sz="1800" smtClean="0">
                <a:solidFill>
                  <a:srgbClr val="002060"/>
                </a:solidFill>
              </a:rPr>
              <a:t>EDUCACIÓN</a:t>
            </a:r>
            <a:r>
              <a:rPr lang="es-ES" altLang="en-US" sz="2000" smtClean="0">
                <a:solidFill>
                  <a:srgbClr val="002060"/>
                </a:solidFill>
              </a:rPr>
              <a:t> DEL ESTADO DE CONNECTICUT </a:t>
            </a:r>
            <a:r>
              <a:rPr lang="es-ES" altLang="en-US" sz="3200" smtClean="0">
                <a:solidFill>
                  <a:srgbClr val="FF0000"/>
                </a:solidFill>
              </a:rPr>
              <a:t/>
            </a:r>
            <a:br>
              <a:rPr lang="es-ES" altLang="en-US" sz="3200" smtClean="0">
                <a:solidFill>
                  <a:srgbClr val="FF0000"/>
                </a:solidFill>
              </a:rPr>
            </a:br>
            <a:r>
              <a:rPr lang="es-ES" altLang="en-US" sz="3200" smtClean="0">
                <a:solidFill>
                  <a:srgbClr val="FF0000"/>
                </a:solidFill>
              </a:rPr>
              <a:t/>
            </a:r>
            <a:br>
              <a:rPr lang="es-ES" altLang="en-US" sz="3200" smtClean="0">
                <a:solidFill>
                  <a:srgbClr val="FF0000"/>
                </a:solidFill>
              </a:rPr>
            </a:br>
            <a:r>
              <a:rPr lang="es-ES" altLang="en-US" sz="4000" smtClean="0">
                <a:solidFill>
                  <a:srgbClr val="C00000"/>
                </a:solidFill>
              </a:rPr>
              <a:t>Concilios Escolares</a:t>
            </a: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943600"/>
            <a:ext cx="96996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 sz="2800" b="1" smtClean="0">
                <a:solidFill>
                  <a:srgbClr val="7B9899"/>
                </a:solidFill>
              </a:rPr>
              <a:t>Recomendación para Reconstituir una Escuela</a:t>
            </a:r>
            <a:endParaRPr lang="es-ES" altLang="en-US" smtClean="0">
              <a:solidFill>
                <a:srgbClr val="7B9899"/>
              </a:solidFill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271463" indent="-271463">
              <a:spcAft>
                <a:spcPts val="600"/>
              </a:spcAft>
              <a:buFont typeface="Wingdings 2" charset="2"/>
              <a:buNone/>
            </a:pPr>
            <a:r>
              <a:rPr lang="es-ES" altLang="en-US" sz="1800" b="1" i="1" smtClean="0">
                <a:solidFill>
                  <a:srgbClr val="D16349"/>
                </a:solidFill>
              </a:rPr>
              <a:t>Después de haber estado establecido por tres años</a:t>
            </a:r>
            <a:r>
              <a:rPr lang="es-ES" altLang="en-US" sz="1800" b="1" smtClean="0">
                <a:solidFill>
                  <a:srgbClr val="D16349"/>
                </a:solidFill>
              </a:rPr>
              <a:t>, un Concilio puede votar para recomendar que una escuela sea reconstituida de acuerdo a uno de los siguientes modelos aprobados bajo la NCLB o ley estatal. </a:t>
            </a:r>
            <a:endParaRPr lang="es-ES" altLang="en-US" sz="2000" b="1" smtClean="0">
              <a:solidFill>
                <a:srgbClr val="D16349"/>
              </a:solidFill>
            </a:endParaRPr>
          </a:p>
          <a:p>
            <a:pPr marL="271463" indent="-271463">
              <a:spcAft>
                <a:spcPts val="600"/>
              </a:spcAft>
              <a:buClr>
                <a:srgbClr val="D16349"/>
              </a:buClr>
            </a:pPr>
            <a:r>
              <a:rPr lang="es-ES" altLang="en-US" sz="2000" smtClean="0"/>
              <a:t>Un Concilio no puede votar para reconstituir una escuela si ya ha sido reconstituida por otro motivo. </a:t>
            </a:r>
          </a:p>
          <a:p>
            <a:pPr marL="271463" indent="-271463">
              <a:spcAft>
                <a:spcPts val="600"/>
              </a:spcAft>
              <a:buClr>
                <a:srgbClr val="D16349"/>
              </a:buClr>
            </a:pPr>
            <a:r>
              <a:rPr lang="es-ES" altLang="en-US" sz="2000" smtClean="0"/>
              <a:t>La ley estatal  proporciona un proceso por medio del cual la recomendación de un Concilio para reconstituir una escuela debe ser presentada a la junta de educación local, la cual puede aceptar, modificar o rechazar la recomendación. </a:t>
            </a:r>
          </a:p>
          <a:p>
            <a:pPr marL="271463" indent="-271463">
              <a:spcAft>
                <a:spcPts val="600"/>
              </a:spcAft>
              <a:buClr>
                <a:srgbClr val="D16349"/>
              </a:buClr>
            </a:pPr>
            <a:r>
              <a:rPr lang="es-ES" altLang="en-US" sz="2000" smtClean="0"/>
              <a:t>Dado el caso que un Concilio  y la junta de educación local no puedan llegar a un acuerdo sobre la reconstitución, el Comisionado de Educación </a:t>
            </a:r>
            <a:r>
              <a:rPr lang="es-ES" altLang="en-US" sz="1800" smtClean="0"/>
              <a:t>Estatal</a:t>
            </a:r>
            <a:r>
              <a:rPr lang="es-ES" altLang="en-US" sz="2000" smtClean="0"/>
              <a:t> debe decidir. La Junta de Educación Estatal no puede permitir que sean reconstituidas más de 25 escuelas por año bajo esta ley estatal.</a:t>
            </a:r>
            <a:endParaRPr lang="es-E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 b="1" smtClean="0">
                <a:solidFill>
                  <a:srgbClr val="7B9899"/>
                </a:solidFill>
              </a:rPr>
              <a:t>Modelos Posibles de Reconstitución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271463" indent="-271463">
              <a:buFont typeface="Wingdings 2" charset="2"/>
              <a:buNone/>
            </a:pPr>
            <a:r>
              <a:rPr lang="es-ES" altLang="en-US" sz="2400" smtClean="0"/>
              <a:t>Modelos Federales:</a:t>
            </a:r>
          </a:p>
          <a:p>
            <a:pPr lvl="1" indent="-271463">
              <a:buClr>
                <a:srgbClr val="CCB400"/>
              </a:buClr>
              <a:buFont typeface="Arial" charset="0"/>
              <a:buChar char="•"/>
            </a:pPr>
            <a:r>
              <a:rPr lang="es-ES" altLang="en-US" sz="2400" smtClean="0">
                <a:solidFill>
                  <a:schemeClr val="tx1"/>
                </a:solidFill>
              </a:rPr>
              <a:t>Modelo "Turnaround"</a:t>
            </a:r>
          </a:p>
          <a:p>
            <a:pPr lvl="1" indent="-271463">
              <a:buClr>
                <a:srgbClr val="CCB400"/>
              </a:buClr>
              <a:buFont typeface="Arial" charset="0"/>
              <a:buChar char="•"/>
            </a:pPr>
            <a:r>
              <a:rPr lang="es-ES" altLang="en-US" sz="2400" smtClean="0">
                <a:solidFill>
                  <a:schemeClr val="tx1"/>
                </a:solidFill>
              </a:rPr>
              <a:t>Modelo " Restart"</a:t>
            </a:r>
          </a:p>
          <a:p>
            <a:pPr lvl="1" indent="-271463">
              <a:buClr>
                <a:srgbClr val="CCB400"/>
              </a:buClr>
              <a:buFont typeface="Arial" charset="0"/>
              <a:buChar char="•"/>
            </a:pPr>
            <a:r>
              <a:rPr lang="es-ES" altLang="en-US" sz="2400" smtClean="0">
                <a:solidFill>
                  <a:schemeClr val="tx1"/>
                </a:solidFill>
              </a:rPr>
              <a:t>Modelo  "Transformation"</a:t>
            </a:r>
          </a:p>
          <a:p>
            <a:pPr lvl="1" indent="-271463">
              <a:buClr>
                <a:srgbClr val="CCB400"/>
              </a:buClr>
              <a:buFont typeface="Arial" charset="0"/>
              <a:buChar char="•"/>
            </a:pPr>
            <a:r>
              <a:rPr lang="es-ES" altLang="en-US" sz="2400" smtClean="0">
                <a:solidFill>
                  <a:schemeClr val="tx1"/>
                </a:solidFill>
              </a:rPr>
              <a:t>Cualquier otro modelo desarrollado por la ley Federal (NCLB)</a:t>
            </a:r>
          </a:p>
          <a:p>
            <a:pPr lvl="1" indent="-271463">
              <a:buClr>
                <a:srgbClr val="CCB400"/>
              </a:buClr>
              <a:buFont typeface="Arial" charset="0"/>
              <a:buChar char="•"/>
            </a:pPr>
            <a:endParaRPr lang="es-ES" altLang="en-US" sz="2400" smtClean="0">
              <a:solidFill>
                <a:schemeClr val="tx1"/>
              </a:solidFill>
            </a:endParaRPr>
          </a:p>
          <a:p>
            <a:pPr marL="271463" indent="-271463">
              <a:buFont typeface="Wingdings 2" charset="2"/>
              <a:buNone/>
            </a:pPr>
            <a:r>
              <a:rPr lang="es-ES" altLang="en-US" sz="2400" smtClean="0"/>
              <a:t>Modelos Estatales:</a:t>
            </a:r>
          </a:p>
          <a:p>
            <a:pPr lvl="1" indent="-271463">
              <a:buClr>
                <a:srgbClr val="CCB400"/>
              </a:buClr>
              <a:buFont typeface="Arial" charset="0"/>
              <a:buChar char="•"/>
            </a:pPr>
            <a:r>
              <a:rPr lang="es-ES" altLang="en-US" sz="2400" smtClean="0">
                <a:solidFill>
                  <a:schemeClr val="tx1"/>
                </a:solidFill>
              </a:rPr>
              <a:t>Escuela “CommPACT”</a:t>
            </a:r>
          </a:p>
          <a:p>
            <a:pPr lvl="1" indent="-271463">
              <a:buClr>
                <a:srgbClr val="CCB400"/>
              </a:buClr>
              <a:buFont typeface="Arial" charset="0"/>
              <a:buChar char="•"/>
            </a:pPr>
            <a:r>
              <a:rPr lang="es-ES" altLang="en-US" sz="2400" smtClean="0">
                <a:solidFill>
                  <a:schemeClr val="tx1"/>
                </a:solidFill>
              </a:rPr>
              <a:t>Escuela “Innovación”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 b="1" smtClean="0">
                <a:solidFill>
                  <a:srgbClr val="7B9899"/>
                </a:solidFill>
              </a:rPr>
              <a:t>Capacitación para los Concilios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2133600"/>
            <a:ext cx="8504238" cy="3965575"/>
          </a:xfrm>
        </p:spPr>
        <p:txBody>
          <a:bodyPr/>
          <a:lstStyle/>
          <a:p>
            <a:pPr marL="271463" indent="-271463">
              <a:buFont typeface="Wingdings 2" charset="2"/>
              <a:buNone/>
            </a:pPr>
            <a:r>
              <a:rPr lang="es-ES" altLang="en-US" smtClean="0"/>
              <a:t>   Se exige a las juntas de educación locales proporcionar capacitación y entrenamiento adecuado a los miembros de los Concilios Escolares para ayudarlos en la ejecución de sus deberes.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 b="1" smtClean="0">
                <a:solidFill>
                  <a:srgbClr val="7B9899"/>
                </a:solidFill>
              </a:rPr>
              <a:t>Responsabilidades del CSDE</a:t>
            </a:r>
            <a:endParaRPr lang="es-ES" altLang="en-US" smtClean="0">
              <a:solidFill>
                <a:srgbClr val="7B9899"/>
              </a:solidFill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828800"/>
            <a:ext cx="8504238" cy="3965575"/>
          </a:xfrm>
        </p:spPr>
        <p:txBody>
          <a:bodyPr/>
          <a:lstStyle/>
          <a:p>
            <a:pPr marL="271463" indent="-271463">
              <a:buFont typeface="Wingdings 2" charset="2"/>
              <a:buNone/>
            </a:pPr>
            <a:r>
              <a:rPr lang="es-ES" altLang="en-US" smtClean="0"/>
              <a:t>   </a:t>
            </a:r>
            <a:r>
              <a:rPr lang="es-ES" altLang="en-US" sz="2400" smtClean="0"/>
              <a:t>La ley estatal requiere que el CSDE supervise y presente informes periódicamente a la Asamblea Legislativa de Connecticut acerca de lo siguiente: </a:t>
            </a:r>
          </a:p>
          <a:p>
            <a:pPr marL="271463" indent="-271463">
              <a:buFont typeface="Wingdings 2" charset="2"/>
              <a:buNone/>
            </a:pPr>
            <a:endParaRPr lang="es-ES" altLang="en-US" sz="500" smtClean="0"/>
          </a:p>
          <a:p>
            <a:pPr lvl="1" indent="-271463">
              <a:buClr>
                <a:srgbClr val="CCB400"/>
              </a:buClr>
            </a:pPr>
            <a:r>
              <a:rPr lang="es-ES" altLang="en-US" smtClean="0">
                <a:solidFill>
                  <a:srgbClr val="646B86"/>
                </a:solidFill>
              </a:rPr>
              <a:t>el número de Concilios; </a:t>
            </a:r>
          </a:p>
          <a:p>
            <a:pPr lvl="1" indent="-271463">
              <a:buClr>
                <a:srgbClr val="CCB400"/>
              </a:buClr>
            </a:pPr>
            <a:r>
              <a:rPr lang="es-ES" altLang="en-US" smtClean="0">
                <a:solidFill>
                  <a:srgbClr val="646B86"/>
                </a:solidFill>
              </a:rPr>
              <a:t>las escuelas que han sido reconstituidas; </a:t>
            </a:r>
          </a:p>
          <a:p>
            <a:pPr lvl="1" indent="-271463">
              <a:buClr>
                <a:srgbClr val="CCB400"/>
              </a:buClr>
            </a:pPr>
            <a:r>
              <a:rPr lang="es-ES" altLang="en-US" smtClean="0">
                <a:solidFill>
                  <a:srgbClr val="646B86"/>
                </a:solidFill>
              </a:rPr>
              <a:t>el nivel de participación de los padres; y </a:t>
            </a:r>
          </a:p>
          <a:p>
            <a:pPr lvl="1" indent="-271463">
              <a:buClr>
                <a:srgbClr val="CCB400"/>
              </a:buClr>
            </a:pPr>
            <a:r>
              <a:rPr lang="es-ES" altLang="en-US" smtClean="0">
                <a:solidFill>
                  <a:srgbClr val="646B86"/>
                </a:solidFill>
              </a:rPr>
              <a:t>el progreso de la escuela en referencia a la asistencia escolar, el desempeño académica  y la disciplina de sus estudiantes.</a:t>
            </a:r>
          </a:p>
          <a:p>
            <a:pPr marL="271463" indent="-271463">
              <a:buClr>
                <a:srgbClr val="D16349"/>
              </a:buClr>
            </a:pPr>
            <a:endParaRPr lang="es-E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 b="1" smtClean="0">
                <a:solidFill>
                  <a:srgbClr val="61898A"/>
                </a:solidFill>
              </a:rPr>
              <a:t>Orientación y Apoyo del CSDE</a:t>
            </a:r>
            <a:endParaRPr lang="es-ES" altLang="en-US" smtClean="0">
              <a:solidFill>
                <a:srgbClr val="7B9899"/>
              </a:solidFill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271463" indent="-271463">
              <a:spcAft>
                <a:spcPts val="600"/>
              </a:spcAft>
              <a:buClr>
                <a:srgbClr val="D16349"/>
              </a:buClr>
            </a:pPr>
            <a:r>
              <a:rPr lang="es-ES" altLang="en-US" sz="2100" smtClean="0"/>
              <a:t>El CSDE ha convocado un grupo de asesoría de partes interesadas</a:t>
            </a:r>
          </a:p>
          <a:p>
            <a:pPr marL="271463" indent="-271463">
              <a:spcAft>
                <a:spcPts val="600"/>
              </a:spcAft>
              <a:buClr>
                <a:srgbClr val="D16349"/>
              </a:buClr>
            </a:pPr>
            <a:r>
              <a:rPr lang="es-ES" altLang="en-US" sz="2100" smtClean="0"/>
              <a:t>Se han planificado una serie de foros comunitarios en colaboración con el Connecticut Parent Information and Resource Center (Centro de Información y Recursos para Padres de Connecticut; CT PIRC).</a:t>
            </a:r>
          </a:p>
          <a:p>
            <a:pPr marL="271463" indent="-271463">
              <a:spcAft>
                <a:spcPts val="600"/>
              </a:spcAft>
              <a:buClr>
                <a:srgbClr val="D16349"/>
              </a:buClr>
            </a:pPr>
            <a:r>
              <a:rPr lang="es-ES" altLang="en-US" sz="2100" smtClean="0"/>
              <a:t>Orientación sobre temas como por ej.: cómo realizar los procesos de elección y nombramiento, capacitación y apoyo para una implementación y funcionamiento  efectiva; contemplar la reconstitución de una escuela; y cómo implementar contratos efectivos entre la escuela y los padres</a:t>
            </a:r>
          </a:p>
          <a:p>
            <a:pPr marL="271463" indent="-271463">
              <a:spcAft>
                <a:spcPts val="600"/>
              </a:spcAft>
              <a:buClr>
                <a:srgbClr val="D16349"/>
              </a:buClr>
            </a:pPr>
            <a:r>
              <a:rPr lang="es-ES" altLang="en-US" sz="2100" smtClean="0"/>
              <a:t>Una página web del Concilio Escolar  en la website de la agencia para proporcionar información y recursos actualizados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 smtClean="0">
                <a:solidFill>
                  <a:srgbClr val="7B9899"/>
                </a:solidFill>
              </a:rPr>
              <a:t>Contacto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2133600"/>
            <a:ext cx="8504238" cy="3965575"/>
          </a:xfrm>
        </p:spPr>
        <p:txBody>
          <a:bodyPr/>
          <a:lstStyle/>
          <a:p>
            <a:pPr marL="271463" indent="-271463" algn="ctr">
              <a:buFont typeface="Wingdings 2" charset="2"/>
              <a:buNone/>
            </a:pPr>
            <a:r>
              <a:rPr lang="es-ES" altLang="en-US" smtClean="0"/>
              <a:t>Judy Carson, Ph.D.</a:t>
            </a:r>
          </a:p>
          <a:p>
            <a:pPr marL="271463" indent="-271463" algn="ctr">
              <a:buFont typeface="Wingdings 2" charset="2"/>
              <a:buNone/>
            </a:pPr>
            <a:r>
              <a:rPr lang="es-ES" altLang="en-US" smtClean="0"/>
              <a:t>Ministerio de Educación del Estado de Connecticut</a:t>
            </a:r>
          </a:p>
          <a:p>
            <a:pPr marL="271463" indent="-271463" algn="ctr">
              <a:buFont typeface="Wingdings 2" charset="2"/>
              <a:buNone/>
            </a:pPr>
            <a:r>
              <a:rPr lang="es-ES" altLang="en-US" smtClean="0"/>
              <a:t>25 Industrial Park Road</a:t>
            </a:r>
          </a:p>
          <a:p>
            <a:pPr marL="271463" indent="-271463" algn="ctr">
              <a:buFont typeface="Wingdings 2" charset="2"/>
              <a:buNone/>
            </a:pPr>
            <a:r>
              <a:rPr lang="es-ES" altLang="en-US" smtClean="0"/>
              <a:t>Middletown, CT 06457</a:t>
            </a:r>
          </a:p>
          <a:p>
            <a:pPr marL="271463" indent="-271463" algn="ctr">
              <a:buFont typeface="Wingdings 2" charset="2"/>
              <a:buNone/>
            </a:pPr>
            <a:endParaRPr lang="es-ES" altLang="en-US" smtClean="0"/>
          </a:p>
          <a:p>
            <a:pPr marL="271463" indent="-271463" algn="ctr">
              <a:buFont typeface="Wingdings 2" charset="2"/>
              <a:buNone/>
            </a:pPr>
            <a:r>
              <a:rPr lang="es-ES" altLang="en-US" smtClean="0"/>
              <a:t>judy.carson@ct.gov </a:t>
            </a:r>
          </a:p>
          <a:p>
            <a:pPr marL="271463" indent="-271463" algn="ctr">
              <a:buFont typeface="Wingdings 2" charset="2"/>
              <a:buNone/>
            </a:pPr>
            <a:r>
              <a:rPr lang="es-ES" altLang="en-US" smtClean="0"/>
              <a:t>860-807-2122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758825"/>
          </a:xfrm>
        </p:spPr>
        <p:txBody>
          <a:bodyPr/>
          <a:lstStyle/>
          <a:p>
            <a:r>
              <a:rPr lang="es-ES" altLang="en-US" sz="2800" b="1" smtClean="0">
                <a:solidFill>
                  <a:srgbClr val="7B9899"/>
                </a:solidFill>
              </a:rPr>
              <a:t>El objetivo de los Concilios Escolares</a:t>
            </a:r>
            <a:endParaRPr lang="es-ES" altLang="en-US" smtClean="0">
              <a:solidFill>
                <a:srgbClr val="7B9899"/>
              </a:solidFill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271463" indent="-271463">
              <a:buFont typeface="Wingdings 2" charset="2"/>
              <a:buNone/>
            </a:pPr>
            <a:endParaRPr lang="es-ES" altLang="en-US" smtClean="0"/>
          </a:p>
          <a:p>
            <a:pPr marL="271463" indent="-271463">
              <a:buClr>
                <a:srgbClr val="D16349"/>
              </a:buClr>
            </a:pPr>
            <a:r>
              <a:rPr lang="es-ES" altLang="en-US" smtClean="0"/>
              <a:t>El propósito de los Concilios  es ofrecerles a los padres,  personal escolar, los estudiantes (si aplica), y a los líderes de la comunidad la oportunidad de  trabajar unidos para mejorar el desempeño académico  de estudiantes en las escuelas con los índices más bajos de desempeño académico estatal.</a:t>
            </a:r>
          </a:p>
          <a:p>
            <a:pPr marL="271463" indent="-271463">
              <a:buClr>
                <a:srgbClr val="D16349"/>
              </a:buClr>
            </a:pPr>
            <a:r>
              <a:rPr lang="es-ES" altLang="en-US" smtClean="0"/>
              <a:t>Los Concilios Escolares funcionan como asesores para la administración de la escuela.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01625" y="1524000"/>
            <a:ext cx="4040188" cy="733425"/>
          </a:xfrm>
          <a:ln w="9525"/>
          <a:effectLst>
            <a:outerShdw blurRad="50800" dist="254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s-ES">
                <a:ea typeface="ＭＳ Ｐゴシック" charset="-128"/>
                <a:cs typeface="ＭＳ Ｐゴシック" charset="-128"/>
              </a:rPr>
              <a:t>Antes del 15 de enero de 2013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3"/>
          </p:nvPr>
        </p:nvSpPr>
        <p:spPr>
          <a:xfrm>
            <a:off x="4791075" y="1524000"/>
            <a:ext cx="4041775" cy="731838"/>
          </a:xfrm>
          <a:ln w="9525"/>
          <a:effectLst>
            <a:outerShdw blurRad="50800" dist="254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s-ES" smtClean="0">
                <a:solidFill>
                  <a:srgbClr val="FFFFFF"/>
                </a:solidFill>
                <a:ea typeface="ＭＳ Ｐゴシック" charset="-128"/>
              </a:rPr>
              <a:t>Antes del 1º de noviembre de 2013</a:t>
            </a:r>
          </a:p>
        </p:txBody>
      </p:sp>
      <p:sp>
        <p:nvSpPr>
          <p:cNvPr id="15364" name="Content Placeholder 3"/>
          <p:cNvSpPr>
            <a:spLocks noGrp="1"/>
          </p:cNvSpPr>
          <p:nvPr>
            <p:ph sz="quarter" idx="2"/>
          </p:nvPr>
        </p:nvSpPr>
        <p:spPr>
          <a:xfrm>
            <a:off x="301625" y="2471738"/>
            <a:ext cx="4041775" cy="3817937"/>
          </a:xfrm>
        </p:spPr>
        <p:txBody>
          <a:bodyPr/>
          <a:lstStyle/>
          <a:p>
            <a:pPr marL="271463" indent="-271463">
              <a:buFont typeface="Wingdings 2" charset="2"/>
              <a:buNone/>
            </a:pPr>
            <a:r>
              <a:rPr lang="es-ES" altLang="en-US" sz="2200" smtClean="0"/>
              <a:t>Las escuelas </a:t>
            </a:r>
          </a:p>
          <a:p>
            <a:pPr marL="271463" indent="-271463">
              <a:buClr>
                <a:srgbClr val="D16349"/>
              </a:buClr>
            </a:pPr>
            <a:r>
              <a:rPr lang="es-ES" altLang="en-US" sz="2200" smtClean="0"/>
              <a:t>que se encuentren dentro del 5% de desempeño académico más bajo estatal</a:t>
            </a:r>
          </a:p>
          <a:p>
            <a:pPr marL="271463" indent="-271463" algn="ctr">
              <a:buFont typeface="Wingdings 2" charset="2"/>
              <a:buNone/>
            </a:pPr>
            <a:endParaRPr lang="es-ES" altLang="en-US" sz="1200" smtClean="0"/>
          </a:p>
          <a:p>
            <a:pPr marL="271463" indent="-271463" algn="ctr">
              <a:buFont typeface="Wingdings 2" charset="2"/>
              <a:buNone/>
            </a:pPr>
            <a:r>
              <a:rPr lang="es-ES" altLang="en-US" sz="2200" smtClean="0"/>
              <a:t>Y</a:t>
            </a:r>
          </a:p>
          <a:p>
            <a:pPr marL="271463" indent="-271463" algn="ctr">
              <a:buFont typeface="Wingdings 2" charset="2"/>
              <a:buNone/>
            </a:pPr>
            <a:endParaRPr lang="es-ES" altLang="en-US" sz="1200" smtClean="0"/>
          </a:p>
          <a:p>
            <a:pPr marL="271463" indent="-271463">
              <a:buClr>
                <a:srgbClr val="D16349"/>
              </a:buClr>
            </a:pPr>
            <a:r>
              <a:rPr lang="es-ES" altLang="en-US" sz="2200" smtClean="0"/>
              <a:t>que no lograron el nivel de progreso anual adecuado en matemáticas y lectura en toda la escuela*</a:t>
            </a:r>
          </a:p>
        </p:txBody>
      </p:sp>
      <p:sp>
        <p:nvSpPr>
          <p:cNvPr id="15365" name="Content Placeholder 4"/>
          <p:cNvSpPr>
            <a:spLocks noGrp="1"/>
          </p:cNvSpPr>
          <p:nvPr>
            <p:ph sz="quarter" idx="4"/>
          </p:nvPr>
        </p:nvSpPr>
        <p:spPr>
          <a:xfrm>
            <a:off x="4800600" y="2471738"/>
            <a:ext cx="4038600" cy="3821112"/>
          </a:xfrm>
        </p:spPr>
        <p:txBody>
          <a:bodyPr/>
          <a:lstStyle/>
          <a:p>
            <a:pPr marL="271463" indent="-271463">
              <a:buClr>
                <a:srgbClr val="D16349"/>
              </a:buClr>
            </a:pPr>
            <a:r>
              <a:rPr lang="es-ES" altLang="en-US" sz="2200" smtClean="0"/>
              <a:t>Las escuelas que no lograron en nivel de progreso anual adecuado en matemáticas y lectura en toda la escuela*</a:t>
            </a:r>
          </a:p>
          <a:p>
            <a:pPr marL="271463" indent="-271463">
              <a:buClr>
                <a:srgbClr val="D16349"/>
              </a:buClr>
            </a:pPr>
            <a:endParaRPr lang="es-ES" altLang="en-US" smtClean="0"/>
          </a:p>
        </p:txBody>
      </p:sp>
      <p:sp>
        <p:nvSpPr>
          <p:cNvPr id="1536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 sz="2800" b="1" smtClean="0"/>
              <a:t>Escuelas que Deben Establecer Concilios</a:t>
            </a:r>
            <a:endParaRPr lang="es-ES" altLang="en-US" sz="2800" smtClean="0"/>
          </a:p>
        </p:txBody>
      </p:sp>
      <p:sp>
        <p:nvSpPr>
          <p:cNvPr id="15367" name="TextBox 6"/>
          <p:cNvSpPr txBox="1">
            <a:spLocks noChangeArrowheads="1"/>
          </p:cNvSpPr>
          <p:nvPr/>
        </p:nvSpPr>
        <p:spPr bwMode="auto">
          <a:xfrm>
            <a:off x="76200" y="6324600"/>
            <a:ext cx="8915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2000" b="1" i="1">
                <a:solidFill>
                  <a:schemeClr val="bg1"/>
                </a:solidFill>
                <a:latin typeface="Georgia" charset="0"/>
              </a:rPr>
              <a:t>* Antes del 1º de julio de 2012</a:t>
            </a:r>
            <a:endParaRPr lang="en-US" altLang="en-US" sz="2000">
              <a:solidFill>
                <a:schemeClr val="bg1"/>
              </a:solidFill>
              <a:latin typeface="Georgi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758825"/>
          </a:xfrm>
        </p:spPr>
        <p:txBody>
          <a:bodyPr/>
          <a:lstStyle/>
          <a:p>
            <a:r>
              <a:rPr lang="es-ES" altLang="en-US" b="1" smtClean="0">
                <a:solidFill>
                  <a:srgbClr val="7B9899"/>
                </a:solidFill>
              </a:rPr>
              <a:t>Implementación</a:t>
            </a:r>
            <a:endParaRPr lang="es-ES" altLang="en-US" smtClean="0">
              <a:solidFill>
                <a:srgbClr val="7B9899"/>
              </a:solidFill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271463" indent="-271463">
              <a:buFont typeface="Wingdings 2" charset="2"/>
              <a:buNone/>
            </a:pPr>
            <a:endParaRPr lang="es-ES" altLang="en-US" sz="2000" smtClean="0"/>
          </a:p>
          <a:p>
            <a:pPr marL="271463" indent="-271463">
              <a:buClr>
                <a:srgbClr val="D16349"/>
              </a:buClr>
            </a:pPr>
            <a:r>
              <a:rPr lang="es-ES" altLang="en-US" sz="2000" smtClean="0"/>
              <a:t>Se recomienda a los distritos que deben cumplir con la fecha límite del 1º de noviembre de 2013 empezar un año antes de lo programado estableciendo tantos concilios como sea posible.</a:t>
            </a:r>
          </a:p>
          <a:p>
            <a:pPr marL="271463" indent="-271463">
              <a:buFont typeface="Wingdings 2" charset="2"/>
              <a:buNone/>
            </a:pPr>
            <a:r>
              <a:rPr lang="es-ES" altLang="en-US" sz="2000" smtClean="0"/>
              <a:t> </a:t>
            </a:r>
          </a:p>
          <a:p>
            <a:pPr marL="271463" indent="-271463">
              <a:buClr>
                <a:srgbClr val="D16349"/>
              </a:buClr>
            </a:pPr>
            <a:r>
              <a:rPr lang="es-ES" altLang="en-US" sz="2000" smtClean="0"/>
              <a:t>Cualquier junta de educación local </a:t>
            </a:r>
            <a:r>
              <a:rPr lang="es-ES" altLang="en-US" sz="2000" i="1" smtClean="0"/>
              <a:t>puede</a:t>
            </a:r>
            <a:r>
              <a:rPr lang="es-ES" altLang="en-US" sz="2000" smtClean="0"/>
              <a:t> establecer voluntariamente un concilio para </a:t>
            </a:r>
            <a:r>
              <a:rPr lang="es-ES" altLang="en-US" sz="2000" i="1" smtClean="0"/>
              <a:t>cualquier </a:t>
            </a:r>
            <a:r>
              <a:rPr lang="es-ES" altLang="en-US" sz="2000" smtClean="0"/>
              <a:t>escuela este año y puede adoptar el modelo descrito en la ley estatal o escoger un modelo alternativo.</a:t>
            </a:r>
          </a:p>
          <a:p>
            <a:pPr marL="271463" indent="-271463">
              <a:buClr>
                <a:srgbClr val="D16349"/>
              </a:buClr>
            </a:pPr>
            <a:endParaRPr lang="es-ES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 b="1" smtClean="0">
                <a:solidFill>
                  <a:srgbClr val="7B9899"/>
                </a:solidFill>
              </a:rPr>
              <a:t>Proceso de Selección</a:t>
            </a:r>
            <a:endParaRPr lang="es-ES" altLang="en-US" smtClean="0">
              <a:solidFill>
                <a:srgbClr val="7B9899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4800" y="990600"/>
          <a:ext cx="8458200" cy="5699128"/>
        </p:xfrm>
        <a:graphic>
          <a:graphicData uri="http://schemas.openxmlformats.org/drawingml/2006/table">
            <a:tbl>
              <a:tblPr/>
              <a:tblGrid>
                <a:gridCol w="2803525"/>
                <a:gridCol w="1365250"/>
                <a:gridCol w="4289425"/>
              </a:tblGrid>
              <a:tr h="3794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charset="0"/>
                          <a:cs typeface="Arial" charset="0"/>
                        </a:rPr>
                        <a:t>Miembroº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charset="0"/>
                          <a:cs typeface="Arial" charset="0"/>
                        </a:rPr>
                        <a:t>Cantidad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charset="0"/>
                          <a:cs typeface="Arial" charset="0"/>
                        </a:rPr>
                        <a:t>Proceso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598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cs typeface="Arial" charset="0"/>
                        </a:rPr>
                        <a:t>Padres o encargados legales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cs typeface="Arial" charset="0"/>
                        </a:rPr>
                        <a:t>7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cs typeface="Times New Roman" charset="0"/>
                        </a:rPr>
                        <a:t>Elegidos por los padres o encargados legales de estudiantes que asisten a la escuela, 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35E40"/>
                          </a:solidFill>
                          <a:effectLst/>
                          <a:latin typeface="Georgia" charset="0"/>
                          <a:cs typeface="Times New Roman" charset="0"/>
                        </a:rPr>
                        <a:t>cada hogar que tenga un estudiante que asista a la escuela tendrá un voto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  <a:tr h="3794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cs typeface="Arial" charset="0"/>
                        </a:rPr>
                        <a:t>Maestros de la escuela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cs typeface="Arial" charset="0"/>
                        </a:rPr>
                        <a:t>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cs typeface="Arial" charset="0"/>
                        </a:rPr>
                        <a:t>Elegidos por los maestros de la escuela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</a:tr>
              <a:tr h="8905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L</a:t>
                      </a: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charset="0"/>
                          <a:cs typeface="Arial" charset="0"/>
                        </a:rPr>
                        <a:t>í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deres de la comunidad dentro del distrito escolar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cs typeface="Times New Roman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cs typeface="Arial" charset="0"/>
                        </a:rPr>
                        <a:t>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Elegidos por los padres o encargados legales  y los maestros del Concilio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cs typeface="Times New Roman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  <a:tr h="9143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Director de la escuela o persona designada (sin derecho a voto)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cs typeface="Times New Roman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cs typeface="Arial" charset="0"/>
                        </a:rPr>
                        <a:t>1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El director puede nombrar a una persona designada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cs typeface="Times New Roman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</a:tr>
              <a:tr h="37940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eorgia" charset="0"/>
                          <a:cs typeface="Arial" charset="0"/>
                        </a:rPr>
                        <a:t>Miembros Adicionales en las Escuelas Secundarias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eorgia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572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cs typeface="Arial" charset="0"/>
                        </a:rPr>
                        <a:t>Estudiantes  de las escuelas secundarias (sin derecho a voto)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cs typeface="Arial" charset="0"/>
                        </a:rPr>
                        <a:t>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cs typeface="Arial" charset="0"/>
                        </a:rPr>
                        <a:t>Elegidos por el alumnado de la escuela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 b="1" smtClean="0">
                <a:solidFill>
                  <a:srgbClr val="7B9899"/>
                </a:solidFill>
              </a:rPr>
              <a:t>Responsabilidades del Concilio</a:t>
            </a:r>
            <a:endParaRPr lang="es-ES" altLang="en-US" smtClean="0">
              <a:solidFill>
                <a:srgbClr val="7B98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7048"/>
            <a:ext cx="8686800" cy="4572000"/>
          </a:xfrm>
          <a:ln>
            <a:miter lim="800000"/>
            <a:headEnd/>
            <a:tailEnd/>
          </a:ln>
          <a:extLst/>
        </p:spPr>
        <p:txBody>
          <a:bodyPr/>
          <a:lstStyle/>
          <a:p>
            <a:pPr marL="273040" indent="-273040">
              <a:spcAft>
                <a:spcPts val="600"/>
              </a:spcAft>
              <a:buFont typeface="Wingdings 2" pitchFamily="18" charset="2"/>
              <a:buNone/>
              <a:defRPr/>
            </a:pPr>
            <a:r>
              <a:rPr lang="es-ES" sz="2000" dirty="0" smtClean="0">
                <a:ea typeface="+mn-ea"/>
                <a:cs typeface="+mn-cs"/>
              </a:rPr>
              <a:t>Los Concilios pueden </a:t>
            </a:r>
            <a:r>
              <a:rPr lang="es-ES" sz="2000" u="sng" dirty="0" smtClean="0">
                <a:ea typeface="+mn-ea"/>
                <a:cs typeface="+mn-cs"/>
              </a:rPr>
              <a:t>aconsejar</a:t>
            </a:r>
            <a:r>
              <a:rPr lang="es-ES" sz="2000" dirty="0" smtClean="0">
                <a:ea typeface="+mn-ea"/>
                <a:cs typeface="+mn-cs"/>
              </a:rPr>
              <a:t> a la administración de la escuela en estos aspectos:   </a:t>
            </a:r>
          </a:p>
          <a:p>
            <a:pPr marL="273040" indent="-273040">
              <a:spcAft>
                <a:spcPts val="600"/>
              </a:spcAft>
              <a:buClr>
                <a:srgbClr val="D16349"/>
              </a:buClr>
              <a:buFont typeface="Wingdings 2"/>
              <a:buChar char=""/>
              <a:defRPr/>
            </a:pPr>
            <a:r>
              <a:rPr lang="es-ES" sz="2000" dirty="0" smtClean="0">
                <a:ea typeface="+mn-ea"/>
                <a:cs typeface="+mn-cs"/>
              </a:rPr>
              <a:t>Analizar </a:t>
            </a:r>
            <a:r>
              <a:rPr lang="es-E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+mn-ea"/>
                <a:cs typeface="+mn-cs"/>
              </a:rPr>
              <a:t>los datos del aprovechamiento  académico  de la escuela</a:t>
            </a:r>
            <a:r>
              <a:rPr lang="es-ES" sz="2000" dirty="0" smtClean="0">
                <a:ea typeface="+mn-ea"/>
                <a:cs typeface="+mn-cs"/>
              </a:rPr>
              <a:t> y las necesidades de la escuela en relación con el plan de mejora de la escuela;</a:t>
            </a:r>
          </a:p>
          <a:p>
            <a:pPr marL="273040" indent="-273040">
              <a:spcAft>
                <a:spcPts val="600"/>
              </a:spcAft>
              <a:buClr>
                <a:srgbClr val="D16349"/>
              </a:buClr>
              <a:buFont typeface="Wingdings 2"/>
              <a:buChar char=""/>
              <a:defRPr/>
            </a:pPr>
            <a:r>
              <a:rPr lang="es-ES" sz="2000" dirty="0" smtClean="0">
                <a:ea typeface="+mn-ea"/>
                <a:cs typeface="+mn-cs"/>
              </a:rPr>
              <a:t>Revisar los objetivos fiscales del </a:t>
            </a:r>
            <a:r>
              <a:rPr lang="es-E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+mn-ea"/>
                <a:cs typeface="+mn-cs"/>
              </a:rPr>
              <a:t>presupuesto  interino </a:t>
            </a:r>
            <a:r>
              <a:rPr lang="es-ES" sz="2000" dirty="0" smtClean="0">
                <a:ea typeface="+mn-ea"/>
                <a:cs typeface="+mn-cs"/>
              </a:rPr>
              <a:t>de la escuela y aconsejar al director antes de presentar el presupuesto final al superintendente;</a:t>
            </a:r>
          </a:p>
          <a:p>
            <a:pPr marL="273040" indent="-273040">
              <a:spcAft>
                <a:spcPts val="600"/>
              </a:spcAft>
              <a:buClr>
                <a:srgbClr val="D16349"/>
              </a:buClr>
              <a:buFont typeface="Wingdings 2"/>
              <a:buChar char=""/>
              <a:defRPr/>
            </a:pPr>
            <a:r>
              <a:rPr lang="es-ES" sz="2000" dirty="0" smtClean="0">
                <a:ea typeface="+mn-ea"/>
                <a:cs typeface="+mn-cs"/>
              </a:rPr>
              <a:t>Participar en el proceso de contratación del director de la escuela o de otros administradores de la escuela </a:t>
            </a:r>
            <a:r>
              <a:rPr lang="es-E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+mn-ea"/>
                <a:cs typeface="+mn-cs"/>
              </a:rPr>
              <a:t>participando en las  entrevistas </a:t>
            </a:r>
            <a:r>
              <a:rPr lang="es-ES" sz="2000" dirty="0" smtClean="0">
                <a:ea typeface="+mn-ea"/>
                <a:cs typeface="+mn-cs"/>
              </a:rPr>
              <a:t>de candidatos y presentando informes sobre dichas entrevistas al superintendente y a la junta de educación local;</a:t>
            </a:r>
          </a:p>
          <a:p>
            <a:pPr marL="273040" indent="-273040">
              <a:spcAft>
                <a:spcPts val="600"/>
              </a:spcAft>
              <a:buClr>
                <a:srgbClr val="D16349"/>
              </a:buClr>
              <a:buFont typeface="Wingdings 2"/>
              <a:buChar char=""/>
              <a:defRPr/>
            </a:pPr>
            <a:r>
              <a:rPr lang="es-ES" sz="2000" dirty="0" smtClean="0">
                <a:ea typeface="+mn-ea"/>
                <a:cs typeface="+mn-cs"/>
              </a:rPr>
              <a:t>Ayudar al director a realizar cambios </a:t>
            </a:r>
            <a:r>
              <a:rPr lang="es-E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+mn-ea"/>
                <a:cs typeface="+mn-cs"/>
              </a:rPr>
              <a:t>operacionales y en programas </a:t>
            </a:r>
            <a:r>
              <a:rPr lang="es-ES" sz="2000" dirty="0" smtClean="0">
                <a:ea typeface="+mn-ea"/>
                <a:cs typeface="+mn-cs"/>
              </a:rPr>
              <a:t>para mejorar el desempeño  académico de la escuela;</a:t>
            </a:r>
          </a:p>
          <a:p>
            <a:pPr marL="273040" indent="-273040">
              <a:buClr>
                <a:srgbClr val="D16349"/>
              </a:buClr>
              <a:buFont typeface="Wingdings 2"/>
              <a:buChar char=""/>
              <a:defRPr/>
            </a:pPr>
            <a:endParaRPr lang="es-ES" sz="2400" dirty="0">
              <a:solidFill>
                <a:schemeClr val="bg2">
                  <a:lumMod val="50000"/>
                </a:schemeClr>
              </a:solidFill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altLang="en-US" sz="2400" smtClean="0">
                <a:solidFill>
                  <a:srgbClr val="7B9899"/>
                </a:solidFill>
              </a:rPr>
              <a:t>Responsabilidades (continuación)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ln>
            <a:miter lim="800000"/>
            <a:headEnd/>
            <a:tailEnd/>
          </a:ln>
          <a:extLst/>
        </p:spPr>
        <p:txBody>
          <a:bodyPr/>
          <a:lstStyle/>
          <a:p>
            <a:pPr marL="273040" indent="-273040">
              <a:buClr>
                <a:srgbClr val="D16349"/>
              </a:buClr>
              <a:buFont typeface="Wingdings 2"/>
              <a:buChar char=""/>
              <a:defRPr/>
            </a:pPr>
            <a:r>
              <a:rPr lang="es-ES" sz="2000" dirty="0" smtClean="0">
                <a:ea typeface="+mn-ea"/>
                <a:cs typeface="+mn-cs"/>
              </a:rPr>
              <a:t>Desarrollar y aprobar una </a:t>
            </a:r>
            <a:r>
              <a:rPr lang="es-E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+mn-ea"/>
                <a:cs typeface="+mn-cs"/>
              </a:rPr>
              <a:t>política (reglamento) escolar de participación de los padres </a:t>
            </a:r>
            <a:r>
              <a:rPr lang="es-ES" sz="2000" dirty="0" smtClean="0">
                <a:ea typeface="+mn-ea"/>
                <a:cs typeface="+mn-cs"/>
              </a:rPr>
              <a:t>que explica el papel de los padres y de los </a:t>
            </a:r>
            <a:r>
              <a:rPr lang="es-ES" sz="2000" dirty="0">
                <a:ea typeface="+mn-ea"/>
                <a:cs typeface="+mn-cs"/>
              </a:rPr>
              <a:t>encargados </a:t>
            </a:r>
            <a:r>
              <a:rPr lang="es-ES" sz="2000" dirty="0" smtClean="0">
                <a:ea typeface="+mn-ea"/>
                <a:cs typeface="+mn-cs"/>
              </a:rPr>
              <a:t> legales</a:t>
            </a:r>
          </a:p>
          <a:p>
            <a:pPr marL="547726" lvl="1" indent="-273040">
              <a:buClr>
                <a:srgbClr val="CCB400"/>
              </a:buClr>
              <a:buFont typeface="Wingdings"/>
              <a:buChar char=""/>
              <a:defRPr/>
            </a:pPr>
            <a:r>
              <a:rPr lang="es-ES" sz="1600" dirty="0" smtClean="0">
                <a:solidFill>
                  <a:srgbClr val="646B86"/>
                </a:solidFill>
                <a:ea typeface="+mn-ea"/>
              </a:rPr>
              <a:t>(Observación: Las escuelas que reciben fondos de Título 1 deben crear una política de participación de los padres en conjunto con, aprobada por, y distribuida a los padres. Una política Título 1 de participación de los padres puede servir como la política requerida bajo esta sección).  </a:t>
            </a:r>
            <a:endParaRPr lang="es-ES" sz="1100" dirty="0" smtClean="0">
              <a:ea typeface="+mn-ea"/>
            </a:endParaRPr>
          </a:p>
          <a:p>
            <a:pPr marL="273040" indent="-273040">
              <a:buClr>
                <a:srgbClr val="D16349"/>
              </a:buClr>
              <a:buFont typeface="Wingdings 2"/>
              <a:buChar char=""/>
              <a:defRPr/>
            </a:pPr>
            <a:r>
              <a:rPr lang="es-ES" sz="2000" dirty="0" smtClean="0">
                <a:ea typeface="+mn-ea"/>
                <a:cs typeface="+mn-cs"/>
              </a:rPr>
              <a:t>Trabajar con los administradores de la escuela en el desarrollo y la aprobación de un </a:t>
            </a:r>
            <a:r>
              <a:rPr lang="es-E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+mn-ea"/>
                <a:cs typeface="+mn-cs"/>
              </a:rPr>
              <a:t>contrato escolar  (</a:t>
            </a:r>
            <a:r>
              <a:rPr lang="es-E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+mn-ea"/>
                <a:cs typeface="+mn-cs"/>
              </a:rPr>
              <a:t>s</a:t>
            </a:r>
            <a:r>
              <a:rPr lang="es-ES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+mn-ea"/>
                <a:cs typeface="+mn-cs"/>
              </a:rPr>
              <a:t>chool</a:t>
            </a:r>
            <a:r>
              <a:rPr lang="es-E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+mn-ea"/>
                <a:cs typeface="+mn-cs"/>
              </a:rPr>
              <a:t> compact)</a:t>
            </a:r>
            <a:r>
              <a:rPr lang="es-ES" sz="2000" dirty="0" smtClean="0">
                <a:ea typeface="+mn-ea"/>
                <a:cs typeface="+mn-cs"/>
              </a:rPr>
              <a:t>para los padres, los encargados legales, y los estudiantes. Dicho contrato explica los objetivos y el enfoque académico de la escuela </a:t>
            </a:r>
            <a:r>
              <a:rPr lang="es-ES" sz="2000" dirty="0">
                <a:ea typeface="+mn-ea"/>
                <a:cs typeface="+mn-cs"/>
              </a:rPr>
              <a:t>e</a:t>
            </a:r>
            <a:r>
              <a:rPr lang="es-ES" sz="2000" dirty="0" smtClean="0">
                <a:ea typeface="+mn-ea"/>
                <a:cs typeface="+mn-cs"/>
              </a:rPr>
              <a:t> identificar las maneras en que los padres y el personal escolar pueden desarrollar una asociación (</a:t>
            </a:r>
            <a:r>
              <a:rPr lang="es-ES" sz="2000" dirty="0" err="1" smtClean="0">
                <a:ea typeface="+mn-ea"/>
                <a:cs typeface="+mn-cs"/>
              </a:rPr>
              <a:t>partnership</a:t>
            </a:r>
            <a:r>
              <a:rPr lang="es-ES" sz="2000" dirty="0" smtClean="0">
                <a:ea typeface="+mn-ea"/>
                <a:cs typeface="+mn-cs"/>
              </a:rPr>
              <a:t>)  para mejorar el aprendizaje de los estudiantes. </a:t>
            </a:r>
          </a:p>
          <a:p>
            <a:pPr marL="547726" lvl="1" indent="-273040">
              <a:buClr>
                <a:srgbClr val="CCB400"/>
              </a:buClr>
              <a:buFont typeface="Wingdings"/>
              <a:buChar char=""/>
              <a:defRPr/>
            </a:pPr>
            <a:r>
              <a:rPr lang="es-ES" sz="1600" dirty="0" smtClean="0">
                <a:solidFill>
                  <a:srgbClr val="646B86"/>
                </a:solidFill>
                <a:ea typeface="+mn-ea"/>
              </a:rPr>
              <a:t>(Observación: Las escuelas que reciben fondos federales de Título 1 deben tener un contrato entre la escuela y los padres, creado por los padres. El contrato de Título 1 de una escuela puede servir como el contrato requerido bajo esta sección).</a:t>
            </a:r>
          </a:p>
          <a:p>
            <a:pPr marL="273040" indent="-273040">
              <a:buClr>
                <a:srgbClr val="D16349"/>
              </a:buClr>
              <a:buFont typeface="Wingdings 2"/>
              <a:buChar char=""/>
              <a:defRPr/>
            </a:pPr>
            <a:endParaRPr lang="es-ES" sz="2200" dirty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altLang="en-US" sz="2200" smtClean="0">
                <a:solidFill>
                  <a:srgbClr val="7B9899"/>
                </a:solidFill>
              </a:rPr>
              <a:t>Además de las responsabilidades requeridas, </a:t>
            </a:r>
            <a:r>
              <a:rPr lang="es-ES" altLang="en-US" sz="2200" b="1" i="1" smtClean="0">
                <a:solidFill>
                  <a:srgbClr val="D16349"/>
                </a:solidFill>
              </a:rPr>
              <a:t>un Concilio puede: </a:t>
            </a:r>
            <a:endParaRPr lang="es-ES" altLang="en-US" sz="2200" smtClean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ln>
            <a:miter lim="800000"/>
            <a:headEnd/>
            <a:tailEnd/>
          </a:ln>
          <a:extLst/>
        </p:spPr>
        <p:txBody>
          <a:bodyPr/>
          <a:lstStyle/>
          <a:p>
            <a:pPr marL="273040" indent="-273040">
              <a:spcAft>
                <a:spcPts val="600"/>
              </a:spcAft>
              <a:buClr>
                <a:srgbClr val="D16349"/>
              </a:buClr>
              <a:buFont typeface="Wingdings 2"/>
              <a:buChar char=""/>
              <a:defRPr/>
            </a:pPr>
            <a:r>
              <a:rPr lang="es-ES" sz="2200" dirty="0" smtClean="0">
                <a:ea typeface="+mn-ea"/>
                <a:cs typeface="+mn-cs"/>
              </a:rPr>
              <a:t>Ayudar a crear y revisar el </a:t>
            </a:r>
            <a:r>
              <a:rPr lang="es-E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+mn-ea"/>
                <a:cs typeface="+mn-cs"/>
              </a:rPr>
              <a:t>plan de mejora escolar </a:t>
            </a:r>
            <a:r>
              <a:rPr lang="es-ES" sz="2200" dirty="0" smtClean="0">
                <a:ea typeface="+mn-ea"/>
                <a:cs typeface="+mn-cs"/>
              </a:rPr>
              <a:t>y aconsejar al director antes de presentar el informe al superintendente de escuelas; </a:t>
            </a:r>
          </a:p>
          <a:p>
            <a:pPr marL="273040" indent="-273040">
              <a:spcAft>
                <a:spcPts val="600"/>
              </a:spcAft>
              <a:buClr>
                <a:srgbClr val="D16349"/>
              </a:buClr>
              <a:buFont typeface="Wingdings 2"/>
              <a:buChar char=""/>
              <a:defRPr/>
            </a:pPr>
            <a:r>
              <a:rPr lang="es-ES" sz="2200" dirty="0" smtClean="0">
                <a:ea typeface="+mn-ea"/>
                <a:cs typeface="+mn-cs"/>
              </a:rPr>
              <a:t>Trabajar con el director para crear, llevar a cabo y presentar un informe de los resultados de </a:t>
            </a:r>
            <a:r>
              <a:rPr lang="es-E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+mn-ea"/>
                <a:cs typeface="+mn-cs"/>
              </a:rPr>
              <a:t>una encuesta anual a los padres, encargados legales  y maestros </a:t>
            </a:r>
            <a:r>
              <a:rPr lang="es-ES" sz="2200" dirty="0" smtClean="0">
                <a:ea typeface="+mn-ea"/>
                <a:cs typeface="+mn-cs"/>
              </a:rPr>
              <a:t>sobre asuntos relacionados con todo ambiente escolar; y</a:t>
            </a:r>
          </a:p>
          <a:p>
            <a:pPr marL="273040" indent="-273040">
              <a:spcAft>
                <a:spcPts val="600"/>
              </a:spcAft>
              <a:buClr>
                <a:srgbClr val="D16349"/>
              </a:buClr>
              <a:buFont typeface="Wingdings 2"/>
              <a:buChar char=""/>
              <a:defRPr/>
            </a:pPr>
            <a:r>
              <a:rPr lang="es-ES" sz="2200" dirty="0" smtClean="0">
                <a:ea typeface="+mn-ea"/>
                <a:cs typeface="+mn-cs"/>
              </a:rPr>
              <a:t>Proporcionar consejos al director acerca de cualquier asunto que afecte la escuela con </a:t>
            </a:r>
            <a:r>
              <a:rPr lang="es-ES" sz="2200" u="sng" dirty="0" smtClean="0">
                <a:ea typeface="+mn-ea"/>
                <a:cs typeface="+mn-cs"/>
              </a:rPr>
              <a:t>la excepción de aquellos asuntos relacionados con contratos de trabajo (uniones)  entre los maestros y la junta de educación local. </a:t>
            </a:r>
          </a:p>
          <a:p>
            <a:pPr marL="273040" indent="-273040">
              <a:buFont typeface="Wingdings 2" pitchFamily="18" charset="2"/>
              <a:buNone/>
              <a:defRPr/>
            </a:pPr>
            <a:endParaRPr lang="es-ES" sz="2200" dirty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 b="1" smtClean="0">
                <a:solidFill>
                  <a:srgbClr val="7B9899"/>
                </a:solidFill>
              </a:rPr>
              <a:t>Los Concilios Escolares No</a:t>
            </a:r>
            <a:endParaRPr lang="es-ES" altLang="en-US" smtClean="0">
              <a:solidFill>
                <a:srgbClr val="7B9899"/>
              </a:solidFill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613775" cy="4572000"/>
          </a:xfrm>
        </p:spPr>
        <p:txBody>
          <a:bodyPr/>
          <a:lstStyle/>
          <a:p>
            <a:pPr marL="271463" indent="-271463">
              <a:spcAft>
                <a:spcPts val="600"/>
              </a:spcAft>
              <a:buClr>
                <a:srgbClr val="D16349"/>
              </a:buClr>
            </a:pPr>
            <a:r>
              <a:rPr lang="es-ES" altLang="en-US" sz="2600" smtClean="0"/>
              <a:t>Manejan la escuela;</a:t>
            </a:r>
          </a:p>
          <a:p>
            <a:pPr marL="271463" indent="-271463">
              <a:spcAft>
                <a:spcPts val="600"/>
              </a:spcAft>
              <a:buClr>
                <a:srgbClr val="D16349"/>
              </a:buClr>
            </a:pPr>
            <a:r>
              <a:rPr lang="es-ES" altLang="en-US" sz="2600" smtClean="0"/>
              <a:t>Supervisan el personal </a:t>
            </a:r>
          </a:p>
          <a:p>
            <a:pPr marL="271463" indent="-271463">
              <a:spcAft>
                <a:spcPts val="600"/>
              </a:spcAft>
              <a:buClr>
                <a:srgbClr val="D16349"/>
              </a:buClr>
            </a:pPr>
            <a:r>
              <a:rPr lang="es-ES" altLang="en-US" sz="2600" smtClean="0"/>
              <a:t>Firman contratos ni acuerdos de compra</a:t>
            </a:r>
          </a:p>
          <a:p>
            <a:pPr marL="271463" indent="-271463">
              <a:spcAft>
                <a:spcPts val="600"/>
              </a:spcAft>
              <a:buClr>
                <a:srgbClr val="D16349"/>
              </a:buClr>
            </a:pPr>
            <a:r>
              <a:rPr lang="es-ES" altLang="en-US" sz="2600" smtClean="0"/>
              <a:t>Discuten problemas individuales entre los maestros y los estudiantes y/o los padres; </a:t>
            </a:r>
          </a:p>
          <a:p>
            <a:pPr marL="271463" indent="-271463">
              <a:spcAft>
                <a:spcPts val="600"/>
              </a:spcAft>
              <a:buClr>
                <a:srgbClr val="D16349"/>
              </a:buClr>
            </a:pPr>
            <a:r>
              <a:rPr lang="es-ES" altLang="en-US" sz="2600" smtClean="0"/>
              <a:t>Determinan la elegibilidad de un estudiante para ser admitido a la escuela; ni</a:t>
            </a:r>
          </a:p>
          <a:p>
            <a:pPr marL="271463" indent="-271463">
              <a:spcAft>
                <a:spcPts val="600"/>
              </a:spcAft>
              <a:buClr>
                <a:srgbClr val="D16349"/>
              </a:buClr>
            </a:pPr>
            <a:r>
              <a:rPr lang="es-ES" altLang="en-US" sz="2600" smtClean="0"/>
              <a:t>Determinan la asignación a clases ni las asignaciones para los estudiantes.</a:t>
            </a:r>
          </a:p>
          <a:p>
            <a:pPr marL="271463" indent="-271463">
              <a:buClr>
                <a:srgbClr val="D16349"/>
              </a:buClr>
            </a:pPr>
            <a:endParaRPr lang="es-E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2304</TotalTime>
  <Words>1282</Words>
  <Application>Microsoft Office PowerPoint</Application>
  <PresentationFormat>On-screen Show (4:3)</PresentationFormat>
  <Paragraphs>104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Georgia</vt:lpstr>
      <vt:lpstr>ＭＳ Ｐゴシック</vt:lpstr>
      <vt:lpstr>Wingdings 2</vt:lpstr>
      <vt:lpstr>Wingdings</vt:lpstr>
      <vt:lpstr>Calibri</vt:lpstr>
      <vt:lpstr>Times New Roman</vt:lpstr>
      <vt:lpstr>Civic</vt:lpstr>
      <vt:lpstr>DEPARTAMENTO  DE EDUCACIÓN DEL ESTADO DE CONNECTICUT   Concilios Escolares</vt:lpstr>
      <vt:lpstr>El objetivo de los Concilios Escolares</vt:lpstr>
      <vt:lpstr>Escuelas que Deben Establecer Concilios</vt:lpstr>
      <vt:lpstr>Implementación</vt:lpstr>
      <vt:lpstr>Proceso de Selección</vt:lpstr>
      <vt:lpstr>Responsabilidades del Concilio</vt:lpstr>
      <vt:lpstr>Responsabilidades (continuación)</vt:lpstr>
      <vt:lpstr>Además de las responsabilidades requeridas, un Concilio puede: </vt:lpstr>
      <vt:lpstr>Los Concilios Escolares No</vt:lpstr>
      <vt:lpstr>Recomendación para Reconstituir una Escuela</vt:lpstr>
      <vt:lpstr>Modelos Posibles de Reconstitución</vt:lpstr>
      <vt:lpstr>Capacitación para los Concilios</vt:lpstr>
      <vt:lpstr>Responsabilidades del CSDE</vt:lpstr>
      <vt:lpstr>Orientación y Apoyo del CSDE</vt:lpstr>
      <vt:lpstr>Contacto</vt:lpstr>
    </vt:vector>
  </TitlesOfParts>
  <Company>CSDE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1003 (g) of the ESEA</dc:title>
  <dc:creator>Richards, Deborah</dc:creator>
  <cp:lastModifiedBy>Administrator</cp:lastModifiedBy>
  <cp:revision>121</cp:revision>
  <cp:lastPrinted>2010-11-15T20:33:12Z</cp:lastPrinted>
  <dcterms:created xsi:type="dcterms:W3CDTF">2009-10-06T18:34:50Z</dcterms:created>
  <dcterms:modified xsi:type="dcterms:W3CDTF">2013-10-09T21:56:43Z</dcterms:modified>
</cp:coreProperties>
</file>