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1"/>
  </p:notesMasterIdLst>
  <p:handoutMasterIdLst>
    <p:handoutMasterId r:id="rId22"/>
  </p:handoutMasterIdLst>
  <p:sldIdLst>
    <p:sldId id="256" r:id="rId2"/>
    <p:sldId id="286" r:id="rId3"/>
    <p:sldId id="306" r:id="rId4"/>
    <p:sldId id="305" r:id="rId5"/>
    <p:sldId id="315" r:id="rId6"/>
    <p:sldId id="316" r:id="rId7"/>
    <p:sldId id="317" r:id="rId8"/>
    <p:sldId id="328" r:id="rId9"/>
    <p:sldId id="329" r:id="rId10"/>
    <p:sldId id="318" r:id="rId11"/>
    <p:sldId id="319" r:id="rId12"/>
    <p:sldId id="320" r:id="rId13"/>
    <p:sldId id="321" r:id="rId14"/>
    <p:sldId id="322" r:id="rId15"/>
    <p:sldId id="323" r:id="rId16"/>
    <p:sldId id="324" r:id="rId17"/>
    <p:sldId id="325" r:id="rId18"/>
    <p:sldId id="326" r:id="rId19"/>
    <p:sldId id="339" r:id="rId2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94" y="-420"/>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3810"/>
    </p:cViewPr>
  </p:sorterViewPr>
  <p:notesViewPr>
    <p:cSldViewPr>
      <p:cViewPr varScale="1">
        <p:scale>
          <a:sx n="81" d="100"/>
          <a:sy n="81" d="100"/>
        </p:scale>
        <p:origin x="-13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64" tIns="46582" rIns="93164" bIns="46582"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64" tIns="46582" rIns="93164" bIns="46582" rtlCol="0"/>
          <a:lstStyle>
            <a:lvl1pPr algn="r" fontAlgn="auto">
              <a:spcBef>
                <a:spcPts val="0"/>
              </a:spcBef>
              <a:spcAft>
                <a:spcPts val="0"/>
              </a:spcAft>
              <a:defRPr sz="1200">
                <a:latin typeface="+mn-lt"/>
                <a:ea typeface="+mn-ea"/>
                <a:cs typeface="+mn-cs"/>
              </a:defRPr>
            </a:lvl1pPr>
          </a:lstStyle>
          <a:p>
            <a:pPr>
              <a:defRPr/>
            </a:pPr>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64" tIns="46582" rIns="93164" bIns="46582" rtlCol="0" anchor="b"/>
          <a:lstStyle>
            <a:lvl1pPr algn="l" fontAlgn="auto">
              <a:spcBef>
                <a:spcPts val="0"/>
              </a:spcBef>
              <a:spcAft>
                <a:spcPts val="0"/>
              </a:spcAft>
              <a:defRPr sz="1200">
                <a:latin typeface="+mn-lt"/>
                <a:ea typeface="+mn-ea"/>
                <a:cs typeface="+mn-cs"/>
              </a:defRPr>
            </a:lvl1pPr>
          </a:lstStyle>
          <a:p>
            <a:pPr>
              <a:defRPr/>
            </a:pPr>
            <a:r>
              <a:rPr lang="en-US"/>
              <a:t>www.sde.ct.gov/sde/SGC</a:t>
            </a:r>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3164" tIns="46582" rIns="93164" bIns="46582" numCol="1" anchor="b" anchorCtr="0" compatLnSpc="1">
            <a:prstTxWarp prst="textNoShape">
              <a:avLst/>
            </a:prstTxWarp>
          </a:bodyPr>
          <a:lstStyle>
            <a:lvl1pPr algn="r">
              <a:defRPr sz="1200">
                <a:latin typeface="Calibri" charset="0"/>
              </a:defRPr>
            </a:lvl1pPr>
          </a:lstStyle>
          <a:p>
            <a:pPr>
              <a:defRPr/>
            </a:pPr>
            <a:fld id="{17F057FC-050C-461C-BAC0-726395C50163}" type="slidenum">
              <a:rPr lang="en-US"/>
              <a:pPr>
                <a:defRPr/>
              </a:pPr>
              <a:t>‹#›</a:t>
            </a:fld>
            <a:endParaRPr lang="en-US"/>
          </a:p>
        </p:txBody>
      </p:sp>
    </p:spTree>
    <p:extLst>
      <p:ext uri="{BB962C8B-B14F-4D97-AF65-F5344CB8AC3E}">
        <p14:creationId xmlns:p14="http://schemas.microsoft.com/office/powerpoint/2010/main" val="79378415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27" tIns="45713" rIns="91427" bIns="45713" rtlCol="0"/>
          <a:lstStyle>
            <a:lvl1pPr algn="l">
              <a:defRPr sz="1200">
                <a:ea typeface="+mn-ea"/>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1427" tIns="45713" rIns="91427" bIns="45713" numCol="1" anchor="t" anchorCtr="0" compatLnSpc="1">
            <a:prstTxWarp prst="textNoShape">
              <a:avLst/>
            </a:prstTxWarp>
          </a:bodyPr>
          <a:lstStyle>
            <a:lvl1pPr algn="r">
              <a:defRPr sz="1200"/>
            </a:lvl1pPr>
          </a:lstStyle>
          <a:p>
            <a:pPr>
              <a:defRPr/>
            </a:pPr>
            <a:fld id="{98167E59-DCC9-424B-A9BE-68E7B5069F43}" type="datetime1">
              <a:rPr lang="en-US"/>
              <a:pPr>
                <a:defRPr/>
              </a:pPr>
              <a:t>10/9/2013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27" tIns="45713" rIns="91427" bIns="45713"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27" tIns="45713" rIns="91427" bIns="45713"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27" tIns="45713" rIns="91427" bIns="45713" rtlCol="0" anchor="b"/>
          <a:lstStyle>
            <a:lvl1pPr algn="l">
              <a:defRPr sz="1200">
                <a:ea typeface="+mn-ea"/>
                <a:cs typeface="+mn-cs"/>
              </a:defRPr>
            </a:lvl1pPr>
          </a:lstStyle>
          <a:p>
            <a:pPr>
              <a:defRPr/>
            </a:pPr>
            <a:r>
              <a:rPr lang="en-US"/>
              <a:t>www.sde.ct.gov/sde/SGC</a:t>
            </a:r>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27" tIns="45713" rIns="91427" bIns="45713" numCol="1" anchor="b" anchorCtr="0" compatLnSpc="1">
            <a:prstTxWarp prst="textNoShape">
              <a:avLst/>
            </a:prstTxWarp>
          </a:bodyPr>
          <a:lstStyle>
            <a:lvl1pPr algn="r">
              <a:defRPr sz="1200"/>
            </a:lvl1pPr>
          </a:lstStyle>
          <a:p>
            <a:pPr>
              <a:defRPr/>
            </a:pPr>
            <a:fld id="{FE20B757-5336-4D8F-8078-ABFA9308EFD2}" type="slidenum">
              <a:rPr lang="en-US"/>
              <a:pPr>
                <a:defRPr/>
              </a:pPr>
              <a:t>‹#›</a:t>
            </a:fld>
            <a:endParaRPr lang="en-US"/>
          </a:p>
        </p:txBody>
      </p:sp>
    </p:spTree>
    <p:extLst>
      <p:ext uri="{BB962C8B-B14F-4D97-AF65-F5344CB8AC3E}">
        <p14:creationId xmlns:p14="http://schemas.microsoft.com/office/powerpoint/2010/main" val="3511681609"/>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0100C37-696C-48FC-8DC6-729FCBAA5536}" type="slidenum">
              <a:rPr lang="en-US" altLang="en-US" smtClean="0"/>
              <a:pPr eaLnBrk="1" hangingPunct="1"/>
              <a:t>1</a:t>
            </a:fld>
            <a:endParaRPr lang="en-US" altLang="en-US" smtClean="0"/>
          </a:p>
        </p:txBody>
      </p:sp>
      <p:sp>
        <p:nvSpPr>
          <p:cNvPr id="34821" name="Footer Placeholder 4"/>
          <p:cNvSpPr>
            <a:spLocks noGrp="1"/>
          </p:cNvSpPr>
          <p:nvPr>
            <p:ph type="ftr" sz="quarter" idx="4"/>
          </p:nvPr>
        </p:nvSpPr>
        <p:spPr bwMode="auto">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dirty="0" smtClean="0"/>
              <a:t>www.sde.ct.gov/sde/SGC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C94D4C7-D7FE-4386-840C-4BE70E5E9AE5}" type="slidenum">
              <a:rPr lang="en-US" altLang="en-US" smtClean="0"/>
              <a:pPr eaLnBrk="1" hangingPunct="1"/>
              <a:t>3</a:t>
            </a:fld>
            <a:endParaRPr lang="en-US" altLang="en-US" smtClean="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First edition was in 1997</a:t>
            </a:r>
          </a:p>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cs typeface="+mn-cs"/>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9E5781F0-53BE-416D-AF63-EBAED4E5292A}" type="datetime1">
              <a:rPr lang="en-US"/>
              <a:pPr>
                <a:defRPr/>
              </a:pPr>
              <a:t>10/9/2013</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lvl1pPr>
          </a:lstStyle>
          <a:p>
            <a:pPr>
              <a:defRPr/>
            </a:pPr>
            <a:fld id="{E73FFC34-15B0-45F2-94D6-3FAE1D784DD8}" type="slidenum">
              <a:rPr lang="en-US"/>
              <a:pPr>
                <a:defRPr/>
              </a:pPr>
              <a:t>‹#›</a:t>
            </a:fld>
            <a:endParaRPr lang="en-US"/>
          </a:p>
        </p:txBody>
      </p:sp>
    </p:spTree>
    <p:extLst>
      <p:ext uri="{BB962C8B-B14F-4D97-AF65-F5344CB8AC3E}">
        <p14:creationId xmlns:p14="http://schemas.microsoft.com/office/powerpoint/2010/main" val="152596452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0D0882D-335A-422D-B3B7-EB3C92F894DB}" type="datetime1">
              <a:rPr lang="en-US"/>
              <a:pPr>
                <a:defRPr/>
              </a:pPr>
              <a:t>10/9/2013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BFD494-7254-4DAC-9850-FC4513DDA105}" type="slidenum">
              <a:rPr lang="en-US"/>
              <a:pPr>
                <a:defRPr/>
              </a:pPr>
              <a:t>‹#›</a:t>
            </a:fld>
            <a:endParaRPr lang="en-US"/>
          </a:p>
        </p:txBody>
      </p:sp>
    </p:spTree>
    <p:extLst>
      <p:ext uri="{BB962C8B-B14F-4D97-AF65-F5344CB8AC3E}">
        <p14:creationId xmlns:p14="http://schemas.microsoft.com/office/powerpoint/2010/main" val="3828144137"/>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cs typeface="+mn-cs"/>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86D9D66D-DC19-4272-B49F-5818A2DF56EE}"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fld id="{ADD967E9-0C76-429F-BD56-7EFE64DA1B19}" type="datetime1">
              <a:rPr lang="en-US"/>
              <a:pPr>
                <a:defRPr/>
              </a:pPr>
              <a:t>10/9/2013</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3394009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6B804DB-EE7C-4492-90B2-A6A732BD3E05}" type="datetime1">
              <a:rPr lang="en-US"/>
              <a:pPr>
                <a:defRPr/>
              </a:pPr>
              <a:t>10/9/2013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F6C752BC-CED8-49FD-8D74-71EE4A8A35E2}" type="slidenum">
              <a:rPr lang="en-US"/>
              <a:pPr>
                <a:defRPr/>
              </a:pPr>
              <a:t>‹#›</a:t>
            </a:fld>
            <a:endParaRPr lang="en-US"/>
          </a:p>
        </p:txBody>
      </p:sp>
    </p:spTree>
    <p:extLst>
      <p:ext uri="{BB962C8B-B14F-4D97-AF65-F5344CB8AC3E}">
        <p14:creationId xmlns:p14="http://schemas.microsoft.com/office/powerpoint/2010/main" val="97752549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cs typeface="+mn-cs"/>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A6A7C124-EB08-43D5-8F02-77DB3200A4E8}" type="datetime1">
              <a:rPr lang="en-US"/>
              <a:pPr>
                <a:defRPr/>
              </a:pPr>
              <a:t>10/9/2013</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lvl1pPr>
          </a:lstStyle>
          <a:p>
            <a:pPr>
              <a:defRPr/>
            </a:pPr>
            <a:fld id="{7FF2EC0C-0148-413B-94B7-209C70C14C4B}" type="slidenum">
              <a:rPr lang="en-US"/>
              <a:pPr>
                <a:defRPr/>
              </a:pPr>
              <a:t>‹#›</a:t>
            </a:fld>
            <a:endParaRPr lang="en-US"/>
          </a:p>
        </p:txBody>
      </p:sp>
    </p:spTree>
    <p:extLst>
      <p:ext uri="{BB962C8B-B14F-4D97-AF65-F5344CB8AC3E}">
        <p14:creationId xmlns:p14="http://schemas.microsoft.com/office/powerpoint/2010/main" val="61947021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E45BF8ED-B401-4795-8F3E-7DF7D40FE7B1}" type="datetime1">
              <a:rPr lang="en-US"/>
              <a:pPr>
                <a:defRPr/>
              </a:pPr>
              <a:t>10/9/2013</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4DCD1149-0FD9-4FFD-AD14-648671E20132}" type="slidenum">
              <a:rPr lang="en-US"/>
              <a:pPr>
                <a:defRPr/>
              </a:pPr>
              <a:t>‹#›</a:t>
            </a:fld>
            <a:endParaRPr lang="en-US"/>
          </a:p>
        </p:txBody>
      </p:sp>
    </p:spTree>
    <p:extLst>
      <p:ext uri="{BB962C8B-B14F-4D97-AF65-F5344CB8AC3E}">
        <p14:creationId xmlns:p14="http://schemas.microsoft.com/office/powerpoint/2010/main" val="12362217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cs typeface="+mn-cs"/>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DCA2B8CC-A206-48F5-93FB-1FA7A20061DA}" type="datetime1">
              <a:rPr lang="en-US"/>
              <a:pPr>
                <a:defRPr/>
              </a:pPr>
              <a:t>10/9/2013</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defRPr/>
            </a:lvl1pPr>
          </a:lstStyle>
          <a:p>
            <a:pPr>
              <a:defRPr/>
            </a:pPr>
            <a:fld id="{E9090E64-2CE3-4956-AB9A-A6134B2F82A2}" type="slidenum">
              <a:rPr lang="en-US"/>
              <a:pPr>
                <a:defRPr/>
              </a:pPr>
              <a:t>‹#›</a:t>
            </a:fld>
            <a:endParaRPr lang="en-US"/>
          </a:p>
        </p:txBody>
      </p:sp>
    </p:spTree>
    <p:extLst>
      <p:ext uri="{BB962C8B-B14F-4D97-AF65-F5344CB8AC3E}">
        <p14:creationId xmlns:p14="http://schemas.microsoft.com/office/powerpoint/2010/main" val="407902518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E5BC9DB8-91B2-4ED3-B145-543037C13A68}" type="datetime1">
              <a:rPr lang="en-US"/>
              <a:pPr>
                <a:defRPr/>
              </a:pPr>
              <a:t>10/9/2013</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7BDF8746-9A15-4925-8EC1-6C1341F92654}" type="slidenum">
              <a:rPr lang="en-US"/>
              <a:pPr>
                <a:defRPr/>
              </a:pPr>
              <a:t>‹#›</a:t>
            </a:fld>
            <a:endParaRPr lang="en-US"/>
          </a:p>
        </p:txBody>
      </p:sp>
    </p:spTree>
    <p:extLst>
      <p:ext uri="{BB962C8B-B14F-4D97-AF65-F5344CB8AC3E}">
        <p14:creationId xmlns:p14="http://schemas.microsoft.com/office/powerpoint/2010/main" val="3283939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8" name="Date Placeholder 1"/>
          <p:cNvSpPr>
            <a:spLocks noGrp="1"/>
          </p:cNvSpPr>
          <p:nvPr>
            <p:ph type="dt" sz="half" idx="10"/>
          </p:nvPr>
        </p:nvSpPr>
        <p:spPr/>
        <p:txBody>
          <a:bodyPr/>
          <a:lstStyle>
            <a:lvl1pPr>
              <a:defRPr/>
            </a:lvl1pPr>
          </a:lstStyle>
          <a:p>
            <a:pPr>
              <a:defRPr/>
            </a:pPr>
            <a:fld id="{070B8291-1612-4381-ABB3-436DD9A1122F}" type="datetime1">
              <a:rPr lang="en-US"/>
              <a:pPr>
                <a:defRPr/>
              </a:pPr>
              <a:t>10/9/2013</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22568C8E-03BE-4893-83A5-E45179CB6A56}" type="slidenum">
              <a:rPr lang="en-US"/>
              <a:pPr>
                <a:defRPr/>
              </a:pPr>
              <a:t>‹#›</a:t>
            </a:fld>
            <a:endParaRPr lang="en-US"/>
          </a:p>
        </p:txBody>
      </p:sp>
    </p:spTree>
    <p:extLst>
      <p:ext uri="{BB962C8B-B14F-4D97-AF65-F5344CB8AC3E}">
        <p14:creationId xmlns:p14="http://schemas.microsoft.com/office/powerpoint/2010/main" val="2306678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510EDF41-DE75-4D5A-B812-1B5EE6CD6F77}"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fld id="{4702255E-6E0C-41DB-889A-9D72A560633F}" type="datetime1">
              <a:rPr lang="en-US"/>
              <a:pPr>
                <a:defRPr/>
              </a:pPr>
              <a:t>10/9/2013</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296495385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cs typeface="+mn-cs"/>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8"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E2A555D8-34CB-44F6-8DAB-0D0F6E08B0AF}"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AECB56F5-C92F-464E-BC8A-622C3BEB251F}" type="datetime1">
              <a:rPr lang="en-US"/>
              <a:pPr>
                <a:defRPr/>
              </a:pPr>
              <a:t>10/9/2013</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343379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wrap="square" lIns="91440" tIns="45720" rIns="91440" bIns="45720" numCol="1" anchor="t" anchorCtr="0" compatLnSpc="1">
            <a:prstTxWarp prst="textNoShape">
              <a:avLst/>
            </a:prstTxWarp>
          </a:bodyPr>
          <a:lstStyle>
            <a:lvl1pPr algn="r">
              <a:defRPr sz="1400">
                <a:solidFill>
                  <a:srgbClr val="FFFFFF"/>
                </a:solidFill>
              </a:defRPr>
            </a:lvl1pPr>
          </a:lstStyle>
          <a:p>
            <a:pPr>
              <a:defRPr/>
            </a:pPr>
            <a:fld id="{C8AA0B09-6EE3-4058-8C4A-A160EDECF0AF}" type="datetime1">
              <a:rPr lang="en-US"/>
              <a:pPr>
                <a:defRPr/>
              </a:pPr>
              <a:t>10/9/2013</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ea typeface="+mn-ea"/>
                <a:cs typeface="+mn-cs"/>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cs typeface="+mn-cs"/>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cs typeface="+mn-cs"/>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a:defRPr sz="1600">
                <a:solidFill>
                  <a:srgbClr val="7B9899"/>
                </a:solidFill>
              </a:defRPr>
            </a:lvl1pPr>
          </a:lstStyle>
          <a:p>
            <a:pPr>
              <a:defRPr/>
            </a:pPr>
            <a:fld id="{A4D8C08C-F8CA-4020-B6A7-99D342193C3A}"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txStyles>
    <p:titleStyle>
      <a:lvl1pPr algn="ctr" rtl="0" eaLnBrk="0" fontAlgn="base" hangingPunct="0">
        <a:spcBef>
          <a:spcPct val="0"/>
        </a:spcBef>
        <a:spcAft>
          <a:spcPct val="0"/>
        </a:spcAft>
        <a:defRPr sz="3300" kern="1200">
          <a:solidFill>
            <a:srgbClr val="7B9899"/>
          </a:solidFill>
          <a:latin typeface="+mj-lt"/>
          <a:ea typeface="ＭＳ Ｐゴシック" charset="-128"/>
          <a:cs typeface="ＭＳ Ｐゴシック" charset="-128"/>
        </a:defRPr>
      </a:lvl1pPr>
      <a:lvl2pPr algn="ctr" rtl="0" eaLnBrk="0" fontAlgn="base" hangingPunct="0">
        <a:spcBef>
          <a:spcPct val="0"/>
        </a:spcBef>
        <a:spcAft>
          <a:spcPct val="0"/>
        </a:spcAft>
        <a:defRPr sz="3300">
          <a:solidFill>
            <a:srgbClr val="7B9899"/>
          </a:solidFill>
          <a:latin typeface="Georgia" pitchFamily="18" charset="0"/>
          <a:ea typeface="ＭＳ Ｐゴシック" charset="-128"/>
          <a:cs typeface="ＭＳ Ｐゴシック" charset="-128"/>
        </a:defRPr>
      </a:lvl2pPr>
      <a:lvl3pPr algn="ctr" rtl="0" eaLnBrk="0" fontAlgn="base" hangingPunct="0">
        <a:spcBef>
          <a:spcPct val="0"/>
        </a:spcBef>
        <a:spcAft>
          <a:spcPct val="0"/>
        </a:spcAft>
        <a:defRPr sz="3300">
          <a:solidFill>
            <a:srgbClr val="7B9899"/>
          </a:solidFill>
          <a:latin typeface="Georgia" pitchFamily="18" charset="0"/>
          <a:ea typeface="ＭＳ Ｐゴシック" charset="-128"/>
          <a:cs typeface="ＭＳ Ｐゴシック" charset="-128"/>
        </a:defRPr>
      </a:lvl3pPr>
      <a:lvl4pPr algn="ctr" rtl="0" eaLnBrk="0" fontAlgn="base" hangingPunct="0">
        <a:spcBef>
          <a:spcPct val="0"/>
        </a:spcBef>
        <a:spcAft>
          <a:spcPct val="0"/>
        </a:spcAft>
        <a:defRPr sz="3300">
          <a:solidFill>
            <a:srgbClr val="7B9899"/>
          </a:solidFill>
          <a:latin typeface="Georgia" pitchFamily="18" charset="0"/>
          <a:ea typeface="ＭＳ Ｐゴシック" charset="-128"/>
          <a:cs typeface="ＭＳ Ｐゴシック" charset="-128"/>
        </a:defRPr>
      </a:lvl4pPr>
      <a:lvl5pPr algn="ctr" rtl="0" eaLnBrk="0" fontAlgn="base" hangingPunct="0">
        <a:spcBef>
          <a:spcPct val="0"/>
        </a:spcBef>
        <a:spcAft>
          <a:spcPct val="0"/>
        </a:spcAft>
        <a:defRPr sz="3300">
          <a:solidFill>
            <a:srgbClr val="7B9899"/>
          </a:solidFill>
          <a:latin typeface="Georgia" pitchFamily="18" charset="0"/>
          <a:ea typeface="ＭＳ Ｐゴシック" charset="-128"/>
          <a:cs typeface="ＭＳ Ｐゴシック" charset="-128"/>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charset="2"/>
        <a:buChar char=""/>
        <a:defRPr sz="2700" kern="1200">
          <a:solidFill>
            <a:schemeClr val="tx1"/>
          </a:solidFill>
          <a:latin typeface="+mn-lt"/>
          <a:ea typeface="ＭＳ Ｐゴシック" charset="-128"/>
          <a:cs typeface="ＭＳ Ｐゴシック" charset="-128"/>
        </a:defRPr>
      </a:lvl1pPr>
      <a:lvl2pPr marL="547688" indent="-273050" algn="l" rtl="0" eaLnBrk="0" fontAlgn="base" hangingPunct="0">
        <a:spcBef>
          <a:spcPct val="20000"/>
        </a:spcBef>
        <a:spcAft>
          <a:spcPct val="0"/>
        </a:spcAft>
        <a:buClr>
          <a:schemeClr val="accent2"/>
        </a:buClr>
        <a:buSzPct val="70000"/>
        <a:buFont typeface="Wingdings" charset="2"/>
        <a:buChar char=""/>
        <a:defRPr sz="2200" kern="1200">
          <a:solidFill>
            <a:schemeClr val="tx2"/>
          </a:solidFill>
          <a:latin typeface="+mn-lt"/>
          <a:ea typeface="ＭＳ Ｐゴシック" charset="-128"/>
          <a:cs typeface="+mn-cs"/>
        </a:defRPr>
      </a:lvl2pPr>
      <a:lvl3pPr marL="822325" indent="-228600" algn="l" rtl="0" eaLnBrk="0" fontAlgn="base" hangingPunct="0">
        <a:spcBef>
          <a:spcPct val="20000"/>
        </a:spcBef>
        <a:spcAft>
          <a:spcPct val="0"/>
        </a:spcAft>
        <a:buClr>
          <a:srgbClr val="8CADAE"/>
        </a:buClr>
        <a:buSzPct val="75000"/>
        <a:buFont typeface="Wingdings 2" charset="2"/>
        <a:buChar char=""/>
        <a:defRPr sz="2000" kern="1200">
          <a:solidFill>
            <a:schemeClr val="tx1"/>
          </a:solidFill>
          <a:latin typeface="+mn-lt"/>
          <a:ea typeface="ＭＳ Ｐゴシック" charset="-128"/>
          <a:cs typeface="+mn-cs"/>
        </a:defRPr>
      </a:lvl3pPr>
      <a:lvl4pPr marL="1096963" indent="-228600" algn="l" rtl="0" eaLnBrk="0" fontAlgn="base" hangingPunct="0">
        <a:spcBef>
          <a:spcPct val="20000"/>
        </a:spcBef>
        <a:spcAft>
          <a:spcPct val="0"/>
        </a:spcAft>
        <a:buClr>
          <a:srgbClr val="8C7B70"/>
        </a:buClr>
        <a:buSzPct val="70000"/>
        <a:buFont typeface="Wingdings" charset="2"/>
        <a:buChar char=""/>
        <a:defRPr sz="2000" kern="1200">
          <a:solidFill>
            <a:schemeClr val="tx2"/>
          </a:solidFill>
          <a:latin typeface="+mn-lt"/>
          <a:ea typeface="ＭＳ Ｐゴシック" charset="-128"/>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ＭＳ Ｐゴシック" charset="-128"/>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657600"/>
            <a:ext cx="7467600" cy="914400"/>
          </a:xfrm>
        </p:spPr>
        <p:txBody>
          <a:bodyPr>
            <a:noAutofit/>
          </a:bodyPr>
          <a:lstStyle/>
          <a:p>
            <a:pPr eaLnBrk="1" hangingPunct="1">
              <a:buFont typeface="Arial" charset="0"/>
              <a:buNone/>
              <a:defRPr/>
            </a:pPr>
            <a:r>
              <a:rPr lang="en-US" sz="2800" cap="none" smtClean="0"/>
              <a:t>Overview of The Legislation’s</a:t>
            </a:r>
          </a:p>
          <a:p>
            <a:pPr eaLnBrk="1" hangingPunct="1">
              <a:buFont typeface="Arial" charset="0"/>
              <a:buNone/>
              <a:defRPr/>
            </a:pPr>
            <a:r>
              <a:rPr lang="en-US" sz="2800" cap="none" smtClean="0"/>
              <a:t>Purpose and Requirements</a:t>
            </a:r>
          </a:p>
        </p:txBody>
      </p:sp>
      <p:sp>
        <p:nvSpPr>
          <p:cNvPr id="13315" name="Title 1"/>
          <p:cNvSpPr>
            <a:spLocks noGrp="1"/>
          </p:cNvSpPr>
          <p:nvPr>
            <p:ph type="ctrTitle"/>
          </p:nvPr>
        </p:nvSpPr>
        <p:spPr>
          <a:xfrm>
            <a:off x="990600" y="228600"/>
            <a:ext cx="7467600" cy="1752600"/>
          </a:xfrm>
        </p:spPr>
        <p:txBody>
          <a:bodyPr/>
          <a:lstStyle/>
          <a:p>
            <a:pPr eaLnBrk="1" hangingPunct="1"/>
            <a:r>
              <a:rPr lang="en-US" altLang="en-US" sz="2000" smtClean="0">
                <a:solidFill>
                  <a:srgbClr val="002060"/>
                </a:solidFill>
              </a:rPr>
              <a:t>CONNECTICUT STATE DEPARTMENT OF EDUCATION </a:t>
            </a:r>
            <a:r>
              <a:rPr lang="en-US" altLang="en-US" sz="3200" smtClean="0">
                <a:solidFill>
                  <a:srgbClr val="FF0000"/>
                </a:solidFill>
              </a:rPr>
              <a:t/>
            </a:r>
            <a:br>
              <a:rPr lang="en-US" altLang="en-US" sz="3200" smtClean="0">
                <a:solidFill>
                  <a:srgbClr val="FF0000"/>
                </a:solidFill>
              </a:rPr>
            </a:br>
            <a:r>
              <a:rPr lang="en-US" altLang="en-US" sz="3200" smtClean="0">
                <a:solidFill>
                  <a:srgbClr val="FF0000"/>
                </a:solidFill>
              </a:rPr>
              <a:t/>
            </a:r>
            <a:br>
              <a:rPr lang="en-US" altLang="en-US" sz="3200" smtClean="0">
                <a:solidFill>
                  <a:srgbClr val="FF0000"/>
                </a:solidFill>
              </a:rPr>
            </a:br>
            <a:r>
              <a:rPr lang="en-US" altLang="en-US" sz="4000" smtClean="0">
                <a:solidFill>
                  <a:srgbClr val="C00000"/>
                </a:solidFill>
              </a:rPr>
              <a:t>School Governance Councils</a:t>
            </a:r>
          </a:p>
        </p:txBody>
      </p:sp>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5943600"/>
            <a:ext cx="96996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b="1" smtClean="0">
                <a:solidFill>
                  <a:srgbClr val="7B9899"/>
                </a:solidFill>
              </a:rPr>
              <a:t>Council Responsibilities</a:t>
            </a:r>
          </a:p>
        </p:txBody>
      </p:sp>
      <p:sp>
        <p:nvSpPr>
          <p:cNvPr id="3" name="Content Placeholder 2"/>
          <p:cNvSpPr>
            <a:spLocks noGrp="1"/>
          </p:cNvSpPr>
          <p:nvPr>
            <p:ph sz="quarter" idx="1"/>
          </p:nvPr>
        </p:nvSpPr>
        <p:spPr>
          <a:xfrm>
            <a:off x="228600" y="1527048"/>
            <a:ext cx="8686800" cy="4572000"/>
          </a:xfrm>
          <a:ln>
            <a:miter lim="800000"/>
            <a:headEnd/>
            <a:tailEnd/>
          </a:ln>
          <a:extLst/>
        </p:spPr>
        <p:txBody>
          <a:bodyPr/>
          <a:lstStyle/>
          <a:p>
            <a:pPr>
              <a:spcAft>
                <a:spcPts val="600"/>
              </a:spcAft>
              <a:buFont typeface="Wingdings 2" pitchFamily="18" charset="2"/>
              <a:buNone/>
              <a:defRPr/>
            </a:pPr>
            <a:r>
              <a:rPr lang="en-US" sz="2400" smtClean="0">
                <a:ea typeface="+mn-ea"/>
                <a:cs typeface="+mn-cs"/>
              </a:rPr>
              <a:t>Councils shall </a:t>
            </a:r>
            <a:r>
              <a:rPr lang="en-US" sz="2400" u="sng" smtClean="0">
                <a:ea typeface="+mn-ea"/>
                <a:cs typeface="+mn-cs"/>
              </a:rPr>
              <a:t>advise</a:t>
            </a:r>
            <a:r>
              <a:rPr lang="en-US" sz="2400" smtClean="0">
                <a:ea typeface="+mn-ea"/>
                <a:cs typeface="+mn-cs"/>
              </a:rPr>
              <a:t> </a:t>
            </a:r>
            <a:r>
              <a:rPr lang="en-US" sz="2400" dirty="0" smtClean="0">
                <a:ea typeface="+mn-ea"/>
                <a:cs typeface="+mn-cs"/>
              </a:rPr>
              <a:t>the school administration in these areas:  </a:t>
            </a:r>
          </a:p>
          <a:p>
            <a:pPr>
              <a:spcAft>
                <a:spcPts val="600"/>
              </a:spcAft>
              <a:buFont typeface="Wingdings 2" pitchFamily="18" charset="2"/>
              <a:buChar char=""/>
              <a:defRPr/>
            </a:pPr>
            <a:r>
              <a:rPr lang="en-US" sz="2200" dirty="0" smtClean="0">
                <a:ea typeface="+mn-ea"/>
                <a:cs typeface="+mn-cs"/>
              </a:rPr>
              <a:t>Analyze </a:t>
            </a:r>
            <a:r>
              <a:rPr lang="en-US" sz="2200" dirty="0" smtClean="0">
                <a:solidFill>
                  <a:srgbClr val="FF0000"/>
                </a:solidFill>
                <a:ea typeface="+mn-ea"/>
                <a:cs typeface="+mn-cs"/>
              </a:rPr>
              <a:t>school achievement data </a:t>
            </a:r>
            <a:r>
              <a:rPr lang="en-US" sz="2200" dirty="0" smtClean="0">
                <a:ea typeface="+mn-ea"/>
                <a:cs typeface="+mn-cs"/>
              </a:rPr>
              <a:t>and school needs</a:t>
            </a:r>
            <a:r>
              <a:rPr lang="en-US" sz="2400" kern="0" dirty="0" smtClean="0">
                <a:ln w="18415" cmpd="sng">
                  <a:solidFill>
                    <a:srgbClr val="FFFFFF"/>
                  </a:solidFill>
                  <a:prstDash val="solid"/>
                </a:ln>
                <a:ea typeface="+mn-ea"/>
                <a:cs typeface="+mn-cs"/>
              </a:rPr>
              <a:t> </a:t>
            </a:r>
            <a:r>
              <a:rPr lang="en-US" sz="2200" dirty="0" smtClean="0">
                <a:ea typeface="+mn-ea"/>
                <a:cs typeface="+mn-cs"/>
              </a:rPr>
              <a:t>as they relate to the school's improvement plan;</a:t>
            </a:r>
          </a:p>
          <a:p>
            <a:pPr>
              <a:spcAft>
                <a:spcPts val="600"/>
              </a:spcAft>
              <a:buFont typeface="Wingdings 2" pitchFamily="18" charset="2"/>
              <a:buChar char=""/>
              <a:defRPr/>
            </a:pPr>
            <a:r>
              <a:rPr lang="en-US" sz="2200" dirty="0" smtClean="0">
                <a:ea typeface="+mn-ea"/>
                <a:cs typeface="+mn-cs"/>
              </a:rPr>
              <a:t>Review the fiscal objectives of the school's </a:t>
            </a:r>
            <a:r>
              <a:rPr lang="en-US" sz="2200" dirty="0" smtClean="0">
                <a:solidFill>
                  <a:srgbClr val="FF0000"/>
                </a:solidFill>
                <a:ea typeface="+mn-ea"/>
                <a:cs typeface="+mn-cs"/>
              </a:rPr>
              <a:t>draft budget </a:t>
            </a:r>
            <a:r>
              <a:rPr lang="en-US" sz="2200" dirty="0" smtClean="0">
                <a:ea typeface="+mn-ea"/>
                <a:cs typeface="+mn-cs"/>
              </a:rPr>
              <a:t>and advise the principal before the budget is submitted to the superintendent;</a:t>
            </a:r>
          </a:p>
          <a:p>
            <a:pPr>
              <a:spcAft>
                <a:spcPts val="600"/>
              </a:spcAft>
              <a:buFont typeface="Wingdings 2" pitchFamily="18" charset="2"/>
              <a:buChar char=""/>
              <a:defRPr/>
            </a:pPr>
            <a:r>
              <a:rPr lang="en-US" sz="2200" dirty="0" smtClean="0">
                <a:ea typeface="+mn-ea"/>
                <a:cs typeface="+mn-cs"/>
              </a:rPr>
              <a:t>Participate in the hiring process of the school principal or other administrators of the school by </a:t>
            </a:r>
            <a:r>
              <a:rPr lang="en-US" sz="2200" dirty="0" smtClean="0">
                <a:solidFill>
                  <a:srgbClr val="FF0000"/>
                </a:solidFill>
                <a:ea typeface="+mn-ea"/>
                <a:cs typeface="+mn-cs"/>
              </a:rPr>
              <a:t>conducting interviews</a:t>
            </a:r>
            <a:r>
              <a:rPr lang="en-US" sz="2200" dirty="0" smtClean="0">
                <a:ln w="18415" cmpd="sng">
                  <a:solidFill>
                    <a:srgbClr val="FFFFFF"/>
                  </a:solidFill>
                  <a:prstDash val="solid"/>
                </a:ln>
                <a:solidFill>
                  <a:srgbClr val="FF0000"/>
                </a:solidFill>
                <a:effectLst>
                  <a:outerShdw blurRad="63500" dir="3600000" algn="tl" rotWithShape="0">
                    <a:srgbClr val="000000">
                      <a:alpha val="70000"/>
                    </a:srgbClr>
                  </a:outerShdw>
                </a:effectLst>
                <a:ea typeface="+mn-ea"/>
                <a:cs typeface="+mn-cs"/>
              </a:rPr>
              <a:t> </a:t>
            </a:r>
            <a:r>
              <a:rPr lang="en-US" sz="2200" dirty="0" smtClean="0">
                <a:ea typeface="+mn-ea"/>
                <a:cs typeface="+mn-cs"/>
              </a:rPr>
              <a:t>of candidates and reporting on such interviews to the superintendent and the local board of education;</a:t>
            </a:r>
          </a:p>
          <a:p>
            <a:pPr>
              <a:spcAft>
                <a:spcPts val="600"/>
              </a:spcAft>
              <a:buFont typeface="Wingdings 2" pitchFamily="18" charset="2"/>
              <a:buChar char=""/>
              <a:defRPr/>
            </a:pPr>
            <a:r>
              <a:rPr lang="en-US" sz="2200" dirty="0" smtClean="0">
                <a:ea typeface="+mn-ea"/>
                <a:cs typeface="+mn-cs"/>
              </a:rPr>
              <a:t>Assist the principal in making </a:t>
            </a:r>
            <a:r>
              <a:rPr lang="en-US" sz="2200" dirty="0" smtClean="0">
                <a:solidFill>
                  <a:srgbClr val="FF0000"/>
                </a:solidFill>
                <a:ea typeface="+mn-ea"/>
                <a:cs typeface="+mn-cs"/>
              </a:rPr>
              <a:t>programmatic and operational </a:t>
            </a:r>
            <a:r>
              <a:rPr lang="en-US" sz="2200" dirty="0" smtClean="0">
                <a:ea typeface="+mn-ea"/>
                <a:cs typeface="+mn-cs"/>
              </a:rPr>
              <a:t>changes to improve the school's achievement;</a:t>
            </a:r>
          </a:p>
          <a:p>
            <a:pPr>
              <a:buFont typeface="Wingdings 2" pitchFamily="18" charset="2"/>
              <a:buChar char=""/>
              <a:defRPr/>
            </a:pPr>
            <a:endParaRPr lang="en-US" sz="2400" dirty="0">
              <a:solidFill>
                <a:schemeClr val="bg2">
                  <a:lumMod val="50000"/>
                </a:schemeClr>
              </a:solidFill>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l"/>
            <a:r>
              <a:rPr lang="en-US" altLang="en-US" sz="2400" smtClean="0">
                <a:solidFill>
                  <a:srgbClr val="7B9899"/>
                </a:solidFill>
              </a:rPr>
              <a:t>Responsibilities (continued)</a:t>
            </a:r>
          </a:p>
        </p:txBody>
      </p:sp>
      <p:sp>
        <p:nvSpPr>
          <p:cNvPr id="23555" name="Content Placeholder 2"/>
          <p:cNvSpPr>
            <a:spLocks noGrp="1"/>
          </p:cNvSpPr>
          <p:nvPr>
            <p:ph sz="quarter" idx="1"/>
          </p:nvPr>
        </p:nvSpPr>
        <p:spPr>
          <a:xfrm>
            <a:off x="301625" y="1527175"/>
            <a:ext cx="8504238" cy="4572000"/>
          </a:xfrm>
        </p:spPr>
        <p:txBody>
          <a:bodyPr/>
          <a:lstStyle/>
          <a:p>
            <a:r>
              <a:rPr lang="en-US" altLang="en-US" sz="2200" smtClean="0"/>
              <a:t>Develop and approve a written school </a:t>
            </a:r>
            <a:r>
              <a:rPr lang="en-US" altLang="en-US" sz="2200" smtClean="0">
                <a:solidFill>
                  <a:srgbClr val="FF0000"/>
                </a:solidFill>
              </a:rPr>
              <a:t>parent involvement policy </a:t>
            </a:r>
            <a:r>
              <a:rPr lang="en-US" altLang="en-US" sz="2200" smtClean="0"/>
              <a:t>that outlines the role of parents and guardians </a:t>
            </a:r>
          </a:p>
          <a:p>
            <a:pPr lvl="1"/>
            <a:r>
              <a:rPr lang="en-US" altLang="en-US" sz="1700" smtClean="0"/>
              <a:t>(Note: Schools that receive federal Title 1 funds are required to have a parent involvement policy developed jointly with, approved by, and distributed to parents. A school’s Title 1 parent involvement policy can serve the purpose of the policy required under this section.)  </a:t>
            </a:r>
          </a:p>
          <a:p>
            <a:pPr lvl="1">
              <a:buFont typeface="Wingdings" charset="2"/>
              <a:buNone/>
            </a:pPr>
            <a:endParaRPr lang="en-US" altLang="en-US" sz="1200" smtClean="0"/>
          </a:p>
          <a:p>
            <a:r>
              <a:rPr lang="en-US" altLang="en-US" sz="2200" smtClean="0"/>
              <a:t>Work with school administrators in developing and approving a </a:t>
            </a:r>
            <a:r>
              <a:rPr lang="en-US" altLang="en-US" sz="2200" smtClean="0">
                <a:solidFill>
                  <a:srgbClr val="FF0000"/>
                </a:solidFill>
              </a:rPr>
              <a:t>school-parent compact </a:t>
            </a:r>
            <a:r>
              <a:rPr lang="en-US" altLang="en-US" sz="2200" smtClean="0"/>
              <a:t>for parents, legal guardians, and students that outlines the school's goals and academic focus identifying ways that parents and school personnel can build a partnership to improve student learning. </a:t>
            </a:r>
          </a:p>
          <a:p>
            <a:pPr lvl="1"/>
            <a:r>
              <a:rPr lang="en-US" altLang="en-US" sz="1700" smtClean="0"/>
              <a:t>(Note: Schools that receive federal Title 1 funds are required to have a school-parent compact, developed with parents. A school’s Title 1 compact can serve the purpose of the compact required under this section.)</a:t>
            </a:r>
          </a:p>
          <a:p>
            <a:endParaRPr lang="en-US" altLang="en-US" sz="22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algn="l"/>
            <a:r>
              <a:rPr lang="en-US" altLang="en-US" sz="2400" smtClean="0">
                <a:solidFill>
                  <a:srgbClr val="7B9899"/>
                </a:solidFill>
              </a:rPr>
              <a:t>In addition to its required responsibilities, </a:t>
            </a:r>
            <a:r>
              <a:rPr lang="en-US" altLang="en-US" sz="2400" b="1" i="1" smtClean="0">
                <a:solidFill>
                  <a:schemeClr val="accent1"/>
                </a:solidFill>
              </a:rPr>
              <a:t>a Council may: </a:t>
            </a:r>
            <a:endParaRPr lang="en-US" altLang="en-US" b="1" i="1" smtClean="0">
              <a:solidFill>
                <a:schemeClr val="accent1"/>
              </a:solidFill>
            </a:endParaRPr>
          </a:p>
        </p:txBody>
      </p:sp>
      <p:sp>
        <p:nvSpPr>
          <p:cNvPr id="3" name="Content Placeholder 2"/>
          <p:cNvSpPr>
            <a:spLocks noGrp="1"/>
          </p:cNvSpPr>
          <p:nvPr>
            <p:ph sz="quarter" idx="1"/>
          </p:nvPr>
        </p:nvSpPr>
        <p:spPr>
          <a:ln>
            <a:miter lim="800000"/>
            <a:headEnd/>
            <a:tailEnd/>
          </a:ln>
          <a:extLst/>
        </p:spPr>
        <p:txBody>
          <a:bodyPr/>
          <a:lstStyle/>
          <a:p>
            <a:pPr>
              <a:spcAft>
                <a:spcPts val="600"/>
              </a:spcAft>
              <a:buFont typeface="Wingdings 2" pitchFamily="18" charset="2"/>
              <a:buChar char=""/>
              <a:defRPr/>
            </a:pPr>
            <a:r>
              <a:rPr lang="en-US" sz="2200" dirty="0" smtClean="0">
                <a:ea typeface="+mn-ea"/>
                <a:cs typeface="+mn-cs"/>
              </a:rPr>
              <a:t>Assist in developing and reviewing the </a:t>
            </a:r>
            <a:r>
              <a:rPr lang="en-US" sz="2200" dirty="0" smtClean="0">
                <a:solidFill>
                  <a:srgbClr val="FF0000"/>
                </a:solidFill>
                <a:ea typeface="+mn-ea"/>
                <a:cs typeface="+mn-cs"/>
              </a:rPr>
              <a:t>school improvement plan </a:t>
            </a:r>
            <a:r>
              <a:rPr lang="en-US" sz="2200" dirty="0" smtClean="0">
                <a:ea typeface="+mn-ea"/>
                <a:cs typeface="+mn-cs"/>
              </a:rPr>
              <a:t>advise the principal before the report is submitted to the superintendent of schools; </a:t>
            </a:r>
          </a:p>
          <a:p>
            <a:pPr>
              <a:spcAft>
                <a:spcPts val="600"/>
              </a:spcAft>
              <a:buFont typeface="Wingdings 2" pitchFamily="18" charset="2"/>
              <a:buChar char=""/>
              <a:defRPr/>
            </a:pPr>
            <a:r>
              <a:rPr lang="en-US" sz="2200" dirty="0" smtClean="0">
                <a:ea typeface="+mn-ea"/>
                <a:cs typeface="+mn-cs"/>
              </a:rPr>
              <a:t>Work with the principal to develop, conduct, and report the results of an annual survey of parents, guardians, and teachers </a:t>
            </a:r>
            <a:r>
              <a:rPr lang="en-US" sz="2200" dirty="0" smtClean="0">
                <a:ln w="18415" cmpd="sng">
                  <a:solidFill>
                    <a:srgbClr val="FFFFFF"/>
                  </a:solidFill>
                  <a:prstDash val="solid"/>
                </a:ln>
                <a:solidFill>
                  <a:srgbClr val="FFFFFF"/>
                </a:solidFill>
                <a:effectLst>
                  <a:outerShdw blurRad="63500" dir="3600000" algn="tl" rotWithShape="0">
                    <a:srgbClr val="000000">
                      <a:alpha val="70000"/>
                    </a:srgbClr>
                  </a:outerShdw>
                </a:effectLst>
                <a:ea typeface="+mn-ea"/>
                <a:cs typeface="+mn-cs"/>
              </a:rPr>
              <a:t> </a:t>
            </a:r>
            <a:r>
              <a:rPr lang="en-US" sz="2200" dirty="0" smtClean="0">
                <a:ea typeface="+mn-ea"/>
                <a:cs typeface="+mn-cs"/>
              </a:rPr>
              <a:t>on issues related to the </a:t>
            </a:r>
            <a:r>
              <a:rPr lang="en-US" sz="2200" dirty="0" smtClean="0">
                <a:solidFill>
                  <a:srgbClr val="FF0000"/>
                </a:solidFill>
                <a:ea typeface="+mn-ea"/>
                <a:cs typeface="+mn-cs"/>
              </a:rPr>
              <a:t>school climate and conditions</a:t>
            </a:r>
            <a:r>
              <a:rPr lang="en-US" sz="2200" dirty="0" smtClean="0">
                <a:ea typeface="+mn-ea"/>
                <a:cs typeface="+mn-cs"/>
              </a:rPr>
              <a:t>; and </a:t>
            </a:r>
          </a:p>
          <a:p>
            <a:pPr>
              <a:spcAft>
                <a:spcPts val="600"/>
              </a:spcAft>
              <a:buFont typeface="Wingdings 2" pitchFamily="18" charset="2"/>
              <a:buNone/>
              <a:defRPr/>
            </a:pPr>
            <a:endParaRPr lang="en-US" sz="2200" dirty="0" smtClean="0">
              <a:ea typeface="+mn-ea"/>
              <a:cs typeface="+mn-cs"/>
            </a:endParaRPr>
          </a:p>
          <a:p>
            <a:pPr>
              <a:spcAft>
                <a:spcPts val="600"/>
              </a:spcAft>
              <a:buFont typeface="Wingdings 2" pitchFamily="18" charset="2"/>
              <a:buChar char=""/>
              <a:defRPr/>
            </a:pPr>
            <a:r>
              <a:rPr lang="en-US" sz="2200" dirty="0" smtClean="0">
                <a:ea typeface="+mn-ea"/>
                <a:cs typeface="+mn-cs"/>
              </a:rPr>
              <a:t>Provide advice to the principal on any other major policy matters affecting the school, </a:t>
            </a:r>
            <a:r>
              <a:rPr lang="en-US" sz="2200" u="sng" dirty="0" smtClean="0">
                <a:ea typeface="+mn-ea"/>
                <a:cs typeface="+mn-cs"/>
              </a:rPr>
              <a:t>except on matters relating to collective bargaining agreements between the teachers and the board of education. </a:t>
            </a:r>
          </a:p>
          <a:p>
            <a:pPr>
              <a:buFont typeface="Wingdings 2" pitchFamily="18" charset="2"/>
              <a:buNone/>
              <a:defRPr/>
            </a:pPr>
            <a:endParaRPr lang="en-US" sz="2200" dirty="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b="1" smtClean="0">
                <a:solidFill>
                  <a:srgbClr val="7B9899"/>
                </a:solidFill>
              </a:rPr>
              <a:t>School Governance Councils Do Not</a:t>
            </a:r>
          </a:p>
        </p:txBody>
      </p:sp>
      <p:sp>
        <p:nvSpPr>
          <p:cNvPr id="25603" name="Content Placeholder 2"/>
          <p:cNvSpPr>
            <a:spLocks noGrp="1"/>
          </p:cNvSpPr>
          <p:nvPr>
            <p:ph sz="quarter" idx="1"/>
          </p:nvPr>
        </p:nvSpPr>
        <p:spPr>
          <a:xfrm>
            <a:off x="301625" y="1527175"/>
            <a:ext cx="8613775" cy="4572000"/>
          </a:xfrm>
        </p:spPr>
        <p:txBody>
          <a:bodyPr/>
          <a:lstStyle/>
          <a:p>
            <a:pPr>
              <a:spcAft>
                <a:spcPts val="600"/>
              </a:spcAft>
            </a:pPr>
            <a:r>
              <a:rPr lang="en-US" altLang="en-US" sz="2600" smtClean="0"/>
              <a:t>Manage the school;</a:t>
            </a:r>
          </a:p>
          <a:p>
            <a:pPr>
              <a:spcAft>
                <a:spcPts val="600"/>
              </a:spcAft>
            </a:pPr>
            <a:r>
              <a:rPr lang="en-US" altLang="en-US" sz="2600" smtClean="0"/>
              <a:t>Supervise staff; </a:t>
            </a:r>
          </a:p>
          <a:p>
            <a:pPr>
              <a:spcAft>
                <a:spcPts val="600"/>
              </a:spcAft>
            </a:pPr>
            <a:r>
              <a:rPr lang="en-US" altLang="en-US" sz="2600" smtClean="0"/>
              <a:t>Enter into contracts or purchase agreements;</a:t>
            </a:r>
          </a:p>
          <a:p>
            <a:pPr>
              <a:spcAft>
                <a:spcPts val="600"/>
              </a:spcAft>
            </a:pPr>
            <a:r>
              <a:rPr lang="en-US" altLang="en-US" sz="2600" smtClean="0"/>
              <a:t>Discuss individual issues between teachers and students and/or parents; </a:t>
            </a:r>
          </a:p>
          <a:p>
            <a:pPr>
              <a:spcAft>
                <a:spcPts val="600"/>
              </a:spcAft>
            </a:pPr>
            <a:r>
              <a:rPr lang="en-US" altLang="en-US" sz="2600" smtClean="0"/>
              <a:t>Determine student eligibility for school admission; or</a:t>
            </a:r>
          </a:p>
          <a:p>
            <a:pPr>
              <a:spcAft>
                <a:spcPts val="600"/>
              </a:spcAft>
            </a:pPr>
            <a:r>
              <a:rPr lang="en-US" altLang="en-US" sz="2600" smtClean="0"/>
              <a:t>Determine class allocations or student assignments.</a:t>
            </a:r>
          </a:p>
          <a:p>
            <a:endParaRPr lang="en-US" altLang="en-US"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b="1" smtClean="0">
                <a:solidFill>
                  <a:srgbClr val="7B9899"/>
                </a:solidFill>
              </a:rPr>
              <a:t>Recommending School Reconstitution</a:t>
            </a:r>
          </a:p>
        </p:txBody>
      </p:sp>
      <p:sp>
        <p:nvSpPr>
          <p:cNvPr id="26627" name="Content Placeholder 2"/>
          <p:cNvSpPr>
            <a:spLocks noGrp="1"/>
          </p:cNvSpPr>
          <p:nvPr>
            <p:ph sz="quarter" idx="1"/>
          </p:nvPr>
        </p:nvSpPr>
        <p:spPr>
          <a:xfrm>
            <a:off x="301625" y="1527175"/>
            <a:ext cx="8504238" cy="4572000"/>
          </a:xfrm>
        </p:spPr>
        <p:txBody>
          <a:bodyPr/>
          <a:lstStyle/>
          <a:p>
            <a:pPr>
              <a:spcAft>
                <a:spcPts val="600"/>
              </a:spcAft>
              <a:buFont typeface="Wingdings 2" charset="2"/>
              <a:buNone/>
            </a:pPr>
            <a:r>
              <a:rPr lang="en-US" altLang="en-US" sz="2200" b="1" i="1" smtClean="0">
                <a:solidFill>
                  <a:schemeClr val="accent1"/>
                </a:solidFill>
              </a:rPr>
              <a:t>After being in place for three years</a:t>
            </a:r>
            <a:r>
              <a:rPr lang="en-US" altLang="en-US" sz="2200" b="1" smtClean="0">
                <a:solidFill>
                  <a:schemeClr val="accent1"/>
                </a:solidFill>
              </a:rPr>
              <a:t>, a Council may vote to recommend that a school be reconstituted using one of the approved models under NCLB or state statute. </a:t>
            </a:r>
          </a:p>
          <a:p>
            <a:pPr>
              <a:spcAft>
                <a:spcPts val="600"/>
              </a:spcAft>
            </a:pPr>
            <a:r>
              <a:rPr lang="en-US" altLang="en-US" sz="2200" smtClean="0"/>
              <a:t>However, a Council cannot vote to reconstitute a school if it was already reconstituted for another purpose. </a:t>
            </a:r>
          </a:p>
          <a:p>
            <a:pPr>
              <a:spcAft>
                <a:spcPts val="600"/>
              </a:spcAft>
            </a:pPr>
            <a:r>
              <a:rPr lang="en-US" altLang="en-US" sz="2200" smtClean="0"/>
              <a:t>The statute provides a process whereby the Council’s recommendation for reconstitution must be heard by the local board of education which must accept, modify or reject the proposal. </a:t>
            </a:r>
          </a:p>
          <a:p>
            <a:pPr>
              <a:spcAft>
                <a:spcPts val="600"/>
              </a:spcAft>
            </a:pPr>
            <a:r>
              <a:rPr lang="en-US" altLang="en-US" sz="2200" smtClean="0"/>
              <a:t>In a case where the Council and the local board of education cannot agree on reconstitution, the Commissioner of Education must decide. The State Board of Education cannot allow more than 25 schools per year to be reconstituted under this law. </a:t>
            </a:r>
          </a:p>
          <a:p>
            <a:endParaRPr lang="en-US" altLang="en-US" sz="22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b="1" smtClean="0">
                <a:solidFill>
                  <a:srgbClr val="7B9899"/>
                </a:solidFill>
              </a:rPr>
              <a:t>Possible Reconstitution Models</a:t>
            </a:r>
          </a:p>
        </p:txBody>
      </p:sp>
      <p:sp>
        <p:nvSpPr>
          <p:cNvPr id="27651" name="Content Placeholder 2"/>
          <p:cNvSpPr>
            <a:spLocks noGrp="1"/>
          </p:cNvSpPr>
          <p:nvPr>
            <p:ph sz="quarter" idx="1"/>
          </p:nvPr>
        </p:nvSpPr>
        <p:spPr>
          <a:xfrm>
            <a:off x="301625" y="1527175"/>
            <a:ext cx="8504238" cy="4572000"/>
          </a:xfrm>
        </p:spPr>
        <p:txBody>
          <a:bodyPr/>
          <a:lstStyle/>
          <a:p>
            <a:pPr eaLnBrk="1" hangingPunct="1">
              <a:buFont typeface="Arial" charset="0"/>
              <a:buNone/>
            </a:pPr>
            <a:r>
              <a:rPr lang="en-US" altLang="en-US" sz="2400" smtClean="0"/>
              <a:t>Federal Models:</a:t>
            </a:r>
          </a:p>
          <a:p>
            <a:pPr lvl="1" eaLnBrk="1" hangingPunct="1">
              <a:buFont typeface="Arial" charset="0"/>
              <a:buChar char="•"/>
            </a:pPr>
            <a:r>
              <a:rPr lang="en-US" altLang="en-US" sz="2400" smtClean="0">
                <a:solidFill>
                  <a:schemeClr val="tx1"/>
                </a:solidFill>
              </a:rPr>
              <a:t>“Turnaround Model”</a:t>
            </a:r>
          </a:p>
          <a:p>
            <a:pPr lvl="1" eaLnBrk="1" hangingPunct="1">
              <a:buFont typeface="Arial" charset="0"/>
              <a:buChar char="•"/>
            </a:pPr>
            <a:r>
              <a:rPr lang="en-US" altLang="en-US" sz="2400" smtClean="0">
                <a:solidFill>
                  <a:schemeClr val="tx1"/>
                </a:solidFill>
              </a:rPr>
              <a:t>“Restart Model”</a:t>
            </a:r>
          </a:p>
          <a:p>
            <a:pPr lvl="1" eaLnBrk="1" hangingPunct="1">
              <a:buFont typeface="Arial" charset="0"/>
              <a:buChar char="•"/>
            </a:pPr>
            <a:r>
              <a:rPr lang="en-US" altLang="en-US" sz="2400" smtClean="0">
                <a:solidFill>
                  <a:schemeClr val="tx1"/>
                </a:solidFill>
              </a:rPr>
              <a:t>“Transformation Model”</a:t>
            </a:r>
          </a:p>
          <a:p>
            <a:pPr lvl="1" eaLnBrk="1" hangingPunct="1">
              <a:buFont typeface="Arial" charset="0"/>
              <a:buChar char="•"/>
            </a:pPr>
            <a:r>
              <a:rPr lang="en-US" altLang="en-US" sz="2400" smtClean="0">
                <a:solidFill>
                  <a:schemeClr val="tx1"/>
                </a:solidFill>
              </a:rPr>
              <a:t>Any other model developed by Federal law</a:t>
            </a:r>
          </a:p>
          <a:p>
            <a:pPr lvl="1" eaLnBrk="1" hangingPunct="1">
              <a:buFont typeface="Arial" charset="0"/>
              <a:buChar char="•"/>
            </a:pPr>
            <a:endParaRPr lang="en-US" altLang="en-US" sz="2400" smtClean="0">
              <a:solidFill>
                <a:schemeClr val="tx1"/>
              </a:solidFill>
            </a:endParaRPr>
          </a:p>
          <a:p>
            <a:pPr eaLnBrk="1" hangingPunct="1">
              <a:buFont typeface="Arial" charset="0"/>
              <a:buNone/>
            </a:pPr>
            <a:r>
              <a:rPr lang="en-US" altLang="en-US" sz="2400" smtClean="0"/>
              <a:t>State Models:</a:t>
            </a:r>
          </a:p>
          <a:p>
            <a:pPr lvl="1" eaLnBrk="1" hangingPunct="1">
              <a:buFont typeface="Arial" charset="0"/>
              <a:buChar char="•"/>
            </a:pPr>
            <a:r>
              <a:rPr lang="en-US" altLang="en-US" sz="2400" smtClean="0">
                <a:solidFill>
                  <a:schemeClr val="tx1"/>
                </a:solidFill>
              </a:rPr>
              <a:t>“CommPACT School”</a:t>
            </a:r>
          </a:p>
          <a:p>
            <a:pPr lvl="1" eaLnBrk="1" hangingPunct="1">
              <a:buFont typeface="Arial" charset="0"/>
              <a:buChar char="•"/>
            </a:pPr>
            <a:r>
              <a:rPr lang="en-US" altLang="en-US" sz="2400" smtClean="0">
                <a:solidFill>
                  <a:schemeClr val="tx1"/>
                </a:solidFill>
              </a:rPr>
              <a:t>“Innovation School”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b="1" smtClean="0">
                <a:solidFill>
                  <a:srgbClr val="7B9899"/>
                </a:solidFill>
              </a:rPr>
              <a:t>Training for Councils</a:t>
            </a:r>
          </a:p>
        </p:txBody>
      </p:sp>
      <p:sp>
        <p:nvSpPr>
          <p:cNvPr id="28675" name="Content Placeholder 2"/>
          <p:cNvSpPr>
            <a:spLocks noGrp="1"/>
          </p:cNvSpPr>
          <p:nvPr>
            <p:ph sz="quarter" idx="1"/>
          </p:nvPr>
        </p:nvSpPr>
        <p:spPr>
          <a:xfrm>
            <a:off x="301625" y="2133600"/>
            <a:ext cx="8504238" cy="3965575"/>
          </a:xfrm>
        </p:spPr>
        <p:txBody>
          <a:bodyPr/>
          <a:lstStyle/>
          <a:p>
            <a:pPr>
              <a:buFont typeface="Wingdings 2" charset="2"/>
              <a:buNone/>
            </a:pPr>
            <a:r>
              <a:rPr lang="en-US" altLang="en-US" smtClean="0"/>
              <a:t>   Local boards of education are required to provide appropriate training and instruction to members of School Governance Councils to aid them in executing their duties.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b="1" smtClean="0">
                <a:solidFill>
                  <a:srgbClr val="7B9899"/>
                </a:solidFill>
              </a:rPr>
              <a:t>CSDE Responsibilities</a:t>
            </a:r>
          </a:p>
        </p:txBody>
      </p:sp>
      <p:sp>
        <p:nvSpPr>
          <p:cNvPr id="29699" name="Content Placeholder 2"/>
          <p:cNvSpPr>
            <a:spLocks noGrp="1"/>
          </p:cNvSpPr>
          <p:nvPr>
            <p:ph sz="quarter" idx="1"/>
          </p:nvPr>
        </p:nvSpPr>
        <p:spPr>
          <a:xfrm>
            <a:off x="304800" y="1828800"/>
            <a:ext cx="8504238" cy="3965575"/>
          </a:xfrm>
        </p:spPr>
        <p:txBody>
          <a:bodyPr/>
          <a:lstStyle/>
          <a:p>
            <a:pPr>
              <a:buFont typeface="Wingdings 2" charset="2"/>
              <a:buNone/>
            </a:pPr>
            <a:r>
              <a:rPr lang="en-US" altLang="en-US" smtClean="0"/>
              <a:t>   </a:t>
            </a:r>
            <a:r>
              <a:rPr lang="en-US" altLang="en-US" sz="2400" smtClean="0"/>
              <a:t>The legislation requires the CSDE to oversee and report periodically </a:t>
            </a:r>
            <a:r>
              <a:rPr lang="en-US" altLang="en-US" sz="2400" i="1" smtClean="0"/>
              <a:t>– within available appropriations – </a:t>
            </a:r>
            <a:r>
              <a:rPr lang="en-US" altLang="en-US" sz="2400" smtClean="0"/>
              <a:t>to the Connecticut General Assembly on matters such as: </a:t>
            </a:r>
          </a:p>
          <a:p>
            <a:pPr>
              <a:buFont typeface="Wingdings 2" charset="2"/>
              <a:buNone/>
            </a:pPr>
            <a:endParaRPr lang="en-US" altLang="en-US" sz="500" smtClean="0"/>
          </a:p>
          <a:p>
            <a:pPr lvl="1"/>
            <a:r>
              <a:rPr lang="en-US" altLang="en-US" smtClean="0"/>
              <a:t>the number of Councils; </a:t>
            </a:r>
          </a:p>
          <a:p>
            <a:pPr lvl="1"/>
            <a:r>
              <a:rPr lang="en-US" altLang="en-US" smtClean="0"/>
              <a:t>the schools that have been reconstituted; </a:t>
            </a:r>
          </a:p>
          <a:p>
            <a:pPr lvl="1"/>
            <a:r>
              <a:rPr lang="en-US" altLang="en-US" smtClean="0"/>
              <a:t>the level of parent involvement; and </a:t>
            </a:r>
          </a:p>
          <a:p>
            <a:pPr lvl="1"/>
            <a:r>
              <a:rPr lang="en-US" altLang="en-US" smtClean="0"/>
              <a:t>school progress related to student attendance, achievement and discipline.</a:t>
            </a:r>
          </a:p>
          <a:p>
            <a:endParaRPr lang="en-US"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b="1" smtClean="0">
                <a:solidFill>
                  <a:srgbClr val="61898A"/>
                </a:solidFill>
              </a:rPr>
              <a:t>CSDE Guidance and Support</a:t>
            </a:r>
            <a:endParaRPr lang="en-US" altLang="en-US" smtClean="0">
              <a:solidFill>
                <a:srgbClr val="7B9899"/>
              </a:solidFill>
            </a:endParaRPr>
          </a:p>
        </p:txBody>
      </p:sp>
      <p:sp>
        <p:nvSpPr>
          <p:cNvPr id="30723" name="Content Placeholder 2"/>
          <p:cNvSpPr>
            <a:spLocks noGrp="1"/>
          </p:cNvSpPr>
          <p:nvPr>
            <p:ph sz="quarter" idx="1"/>
          </p:nvPr>
        </p:nvSpPr>
        <p:spPr>
          <a:xfrm>
            <a:off x="301625" y="1527175"/>
            <a:ext cx="8504238" cy="4572000"/>
          </a:xfrm>
        </p:spPr>
        <p:txBody>
          <a:bodyPr/>
          <a:lstStyle/>
          <a:p>
            <a:pPr>
              <a:spcAft>
                <a:spcPts val="600"/>
              </a:spcAft>
            </a:pPr>
            <a:r>
              <a:rPr lang="en-US" altLang="en-US" sz="2400" smtClean="0"/>
              <a:t>CSDE convenes a stakeholder advisory group</a:t>
            </a:r>
          </a:p>
          <a:p>
            <a:pPr>
              <a:spcAft>
                <a:spcPts val="600"/>
              </a:spcAft>
            </a:pPr>
            <a:r>
              <a:rPr lang="en-US" altLang="en-US" sz="2400" smtClean="0"/>
              <a:t>Community forums and informational sessions have been taking place across the state </a:t>
            </a:r>
          </a:p>
          <a:p>
            <a:pPr>
              <a:spcAft>
                <a:spcPts val="600"/>
              </a:spcAft>
            </a:pPr>
            <a:r>
              <a:rPr lang="en-US" altLang="en-US" sz="2400" smtClean="0"/>
              <a:t>Guidance on topics such as: conducting the election and nomination processes and implementing effective school-parent compacts</a:t>
            </a:r>
          </a:p>
          <a:p>
            <a:pPr>
              <a:spcAft>
                <a:spcPts val="600"/>
              </a:spcAft>
            </a:pPr>
            <a:r>
              <a:rPr lang="en-US" altLang="en-US" sz="2400" smtClean="0"/>
              <a:t>A School Governance Council web page on the agency’s Web site provides updated information and resources</a:t>
            </a:r>
          </a:p>
          <a:p>
            <a:pPr marL="274638" lvl="1" indent="0" algn="ctr">
              <a:spcAft>
                <a:spcPts val="600"/>
              </a:spcAft>
              <a:buFont typeface="Wingdings" charset="2"/>
              <a:buNone/>
            </a:pPr>
            <a:r>
              <a:rPr lang="en-US" altLang="en-US" sz="2800" smtClean="0">
                <a:solidFill>
                  <a:srgbClr val="002060"/>
                </a:solidFill>
              </a:rPr>
              <a:t>www.sde.ct.gov/sde/SGC</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solidFill>
                  <a:srgbClr val="7B9899"/>
                </a:solidFill>
              </a:rPr>
              <a:t>Contact</a:t>
            </a:r>
          </a:p>
        </p:txBody>
      </p:sp>
      <p:sp>
        <p:nvSpPr>
          <p:cNvPr id="31747" name="Content Placeholder 2"/>
          <p:cNvSpPr>
            <a:spLocks noGrp="1"/>
          </p:cNvSpPr>
          <p:nvPr>
            <p:ph sz="quarter" idx="1"/>
          </p:nvPr>
        </p:nvSpPr>
        <p:spPr>
          <a:xfrm>
            <a:off x="301625" y="2133600"/>
            <a:ext cx="8504238" cy="3965575"/>
          </a:xfrm>
        </p:spPr>
        <p:txBody>
          <a:bodyPr/>
          <a:lstStyle/>
          <a:p>
            <a:pPr algn="ctr">
              <a:buFont typeface="Wingdings 2" charset="2"/>
              <a:buNone/>
            </a:pPr>
            <a:r>
              <a:rPr lang="en-US" altLang="en-US" smtClean="0"/>
              <a:t>Judy Carson, Ph.D.</a:t>
            </a:r>
          </a:p>
          <a:p>
            <a:pPr algn="ctr">
              <a:buFont typeface="Wingdings 2" charset="2"/>
              <a:buNone/>
            </a:pPr>
            <a:r>
              <a:rPr lang="en-US" altLang="en-US" smtClean="0"/>
              <a:t>Connecticut State Department of Education</a:t>
            </a:r>
          </a:p>
          <a:p>
            <a:pPr algn="ctr">
              <a:buFont typeface="Wingdings 2" charset="2"/>
              <a:buNone/>
            </a:pPr>
            <a:r>
              <a:rPr lang="en-US" altLang="en-US" smtClean="0"/>
              <a:t>25 Industrial Park Road</a:t>
            </a:r>
          </a:p>
          <a:p>
            <a:pPr algn="ctr">
              <a:buFont typeface="Wingdings 2" charset="2"/>
              <a:buNone/>
            </a:pPr>
            <a:r>
              <a:rPr lang="en-US" altLang="en-US" smtClean="0"/>
              <a:t>Middletown, CT 06457</a:t>
            </a:r>
          </a:p>
          <a:p>
            <a:pPr algn="ctr">
              <a:buFont typeface="Wingdings 2" charset="2"/>
              <a:buNone/>
            </a:pPr>
            <a:endParaRPr lang="en-US" altLang="en-US" smtClean="0"/>
          </a:p>
          <a:p>
            <a:pPr algn="ctr">
              <a:buFont typeface="Wingdings 2" charset="2"/>
              <a:buNone/>
            </a:pPr>
            <a:r>
              <a:rPr lang="en-US" altLang="en-US" smtClean="0"/>
              <a:t>judy.carson@ct.gov </a:t>
            </a:r>
          </a:p>
          <a:p>
            <a:pPr algn="ctr">
              <a:buFont typeface="Wingdings 2" charset="2"/>
              <a:buNone/>
            </a:pPr>
            <a:r>
              <a:rPr lang="en-US" altLang="en-US" smtClean="0"/>
              <a:t>860-807-2122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52400" y="228600"/>
            <a:ext cx="8839200" cy="758825"/>
          </a:xfrm>
        </p:spPr>
        <p:txBody>
          <a:bodyPr/>
          <a:lstStyle/>
          <a:p>
            <a:r>
              <a:rPr lang="en-US" altLang="en-US" b="1" smtClean="0">
                <a:solidFill>
                  <a:srgbClr val="7B9899"/>
                </a:solidFill>
              </a:rPr>
              <a:t>Purpose of School Governance Councils</a:t>
            </a:r>
          </a:p>
        </p:txBody>
      </p:sp>
      <p:sp>
        <p:nvSpPr>
          <p:cNvPr id="14339" name="Content Placeholder 2"/>
          <p:cNvSpPr>
            <a:spLocks noGrp="1"/>
          </p:cNvSpPr>
          <p:nvPr>
            <p:ph sz="quarter" idx="1"/>
          </p:nvPr>
        </p:nvSpPr>
        <p:spPr>
          <a:xfrm>
            <a:off x="301625" y="1527175"/>
            <a:ext cx="8504238" cy="4572000"/>
          </a:xfrm>
        </p:spPr>
        <p:txBody>
          <a:bodyPr/>
          <a:lstStyle/>
          <a:p>
            <a:pPr>
              <a:buFont typeface="Wingdings 2" charset="2"/>
              <a:buNone/>
            </a:pPr>
            <a:endParaRPr lang="en-US" altLang="en-US" smtClean="0"/>
          </a:p>
          <a:p>
            <a:r>
              <a:rPr lang="en-US" altLang="en-US" sz="2800" smtClean="0"/>
              <a:t>The intent of Councils is to enable parents, school staff, students (where appropriate) and community leaders to </a:t>
            </a:r>
            <a:r>
              <a:rPr lang="en-US" altLang="en-US" sz="2800" b="1" u="sng" smtClean="0"/>
              <a:t>work together </a:t>
            </a:r>
            <a:r>
              <a:rPr lang="en-US" altLang="en-US" sz="2800" smtClean="0"/>
              <a:t>to improve student achievement in the state’s lowest performing schools.</a:t>
            </a:r>
          </a:p>
          <a:p>
            <a:pPr>
              <a:buFont typeface="Wingdings 2" charset="2"/>
              <a:buNone/>
            </a:pPr>
            <a:r>
              <a:rPr lang="en-US" altLang="en-US" sz="2800" smtClean="0"/>
              <a:t> </a:t>
            </a:r>
          </a:p>
          <a:p>
            <a:r>
              <a:rPr lang="en-US" altLang="en-US" sz="2800" smtClean="0"/>
              <a:t>School Governance Councils serve in an </a:t>
            </a:r>
            <a:r>
              <a:rPr lang="en-US" altLang="en-US" sz="2800" b="1" u="sng" smtClean="0"/>
              <a:t>advisory</a:t>
            </a:r>
            <a:r>
              <a:rPr lang="en-US" altLang="en-US" sz="2800" smtClean="0"/>
              <a:t> capacity to assist the school administration.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457200" y="1447800"/>
            <a:ext cx="8077200" cy="4011613"/>
          </a:xfrm>
          <a:prstGeom prst="rect">
            <a:avLst/>
          </a:prstGeom>
          <a:noFill/>
          <a:ln w="381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altLang="en-US" sz="3200" b="1">
                <a:solidFill>
                  <a:schemeClr val="tx2"/>
                </a:solidFill>
                <a:latin typeface="Times New Roman" charset="0"/>
              </a:rPr>
              <a:t>“Schools, families and communities all contribute to student success, and the best results come when all three work together.”</a:t>
            </a:r>
          </a:p>
          <a:p>
            <a:pPr algn="ctr" eaLnBrk="1" hangingPunct="1">
              <a:spcBef>
                <a:spcPct val="50000"/>
              </a:spcBef>
            </a:pPr>
            <a:r>
              <a:rPr lang="en-US" altLang="en-US" sz="1400">
                <a:solidFill>
                  <a:schemeClr val="tx2"/>
                </a:solidFill>
              </a:rPr>
              <a:t>CSBE Position Statement on School-Family-Community Partnerships</a:t>
            </a:r>
          </a:p>
          <a:p>
            <a:pPr algn="ctr" eaLnBrk="1" hangingPunct="1">
              <a:spcBef>
                <a:spcPct val="50000"/>
              </a:spcBef>
            </a:pPr>
            <a:endParaRPr lang="en-US" altLang="en-US" sz="1400">
              <a:solidFill>
                <a:schemeClr val="tx2"/>
              </a:solidFill>
            </a:endParaRPr>
          </a:p>
          <a:p>
            <a:pPr eaLnBrk="1" hangingPunct="1">
              <a:spcBef>
                <a:spcPct val="50000"/>
              </a:spcBef>
            </a:pPr>
            <a:endParaRPr lang="en-US" altLang="en-US" sz="1400"/>
          </a:p>
          <a:p>
            <a:pPr eaLnBrk="1" hangingPunct="1">
              <a:spcBef>
                <a:spcPct val="50000"/>
              </a:spcBef>
            </a:pPr>
            <a:endParaRPr lang="en-US" altLang="en-US" sz="2400"/>
          </a:p>
          <a:p>
            <a:pPr eaLnBrk="1" hangingPunct="1">
              <a:spcBef>
                <a:spcPct val="50000"/>
              </a:spcBef>
            </a:pPr>
            <a:endParaRPr lang="en-US" altLang="en-US"/>
          </a:p>
          <a:p>
            <a:pPr eaLnBrk="1" hangingPunct="1">
              <a:spcBef>
                <a:spcPct val="50000"/>
              </a:spcBef>
            </a:pPr>
            <a:endParaRPr lang="en-US" altLang="en-US"/>
          </a:p>
        </p:txBody>
      </p:sp>
      <p:pic>
        <p:nvPicPr>
          <p:cNvPr id="15363" name="Picture 3"/>
          <p:cNvPicPr>
            <a:picLocks noChangeArrowheads="1"/>
          </p:cNvPicPr>
          <p:nvPr/>
        </p:nvPicPr>
        <p:blipFill>
          <a:blip r:embed="rId3" cstate="print">
            <a:extLst>
              <a:ext uri="{28A0092B-C50C-407E-A947-70E740481C1C}">
                <a14:useLocalDpi xmlns:a14="http://schemas.microsoft.com/office/drawing/2010/main" val="0"/>
              </a:ext>
            </a:extLst>
          </a:blip>
          <a:srcRect l="1921" b="3297"/>
          <a:stretch>
            <a:fillRect/>
          </a:stretch>
        </p:blipFill>
        <p:spPr bwMode="auto">
          <a:xfrm>
            <a:off x="2971800" y="3429000"/>
            <a:ext cx="3355975" cy="297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4"/>
          <p:cNvSpPr>
            <a:spLocks noChangeArrowheads="1"/>
          </p:cNvSpPr>
          <p:nvPr/>
        </p:nvSpPr>
        <p:spPr bwMode="auto">
          <a:xfrm>
            <a:off x="533400" y="534988"/>
            <a:ext cx="8001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3200" b="1">
                <a:solidFill>
                  <a:schemeClr val="tx2"/>
                </a:solidFill>
                <a:latin typeface="Times New Roman" charset="0"/>
              </a:rPr>
              <a:t>School-Family-Community Partnerships </a:t>
            </a:r>
            <a:br>
              <a:rPr lang="en-US" altLang="en-US" sz="3200" b="1">
                <a:solidFill>
                  <a:schemeClr val="tx2"/>
                </a:solidFill>
                <a:latin typeface="Times New Roman" charset="0"/>
              </a:rPr>
            </a:br>
            <a:endParaRPr lang="en-US" altLang="en-US" sz="3200" b="1">
              <a:solidFill>
                <a:schemeClr val="tx2"/>
              </a:solidFill>
              <a:latin typeface="Times New Roman"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solidFill>
                  <a:srgbClr val="7B9899"/>
                </a:solidFill>
              </a:rPr>
              <a:t>Guiding Principles</a:t>
            </a:r>
          </a:p>
        </p:txBody>
      </p:sp>
      <p:sp>
        <p:nvSpPr>
          <p:cNvPr id="3" name="Content Placeholder 2"/>
          <p:cNvSpPr>
            <a:spLocks noGrp="1"/>
          </p:cNvSpPr>
          <p:nvPr>
            <p:ph sz="quarter" idx="1"/>
          </p:nvPr>
        </p:nvSpPr>
        <p:spPr>
          <a:xfrm>
            <a:off x="301625" y="1527175"/>
            <a:ext cx="8504238" cy="4873625"/>
          </a:xfrm>
        </p:spPr>
        <p:txBody>
          <a:bodyPr/>
          <a:lstStyle/>
          <a:p>
            <a:pPr>
              <a:spcBef>
                <a:spcPct val="0"/>
              </a:spcBef>
              <a:spcAft>
                <a:spcPts val="600"/>
              </a:spcAft>
            </a:pPr>
            <a:r>
              <a:rPr lang="en-US" altLang="en-US" sz="2400" b="1" smtClean="0">
                <a:solidFill>
                  <a:srgbClr val="C00000"/>
                </a:solidFill>
              </a:rPr>
              <a:t>Tap the Experts</a:t>
            </a:r>
          </a:p>
          <a:p>
            <a:pPr lvl="1">
              <a:spcBef>
                <a:spcPct val="0"/>
              </a:spcBef>
              <a:spcAft>
                <a:spcPts val="2400"/>
              </a:spcAft>
            </a:pPr>
            <a:r>
              <a:rPr lang="en-US" altLang="en-US" sz="2000" smtClean="0">
                <a:solidFill>
                  <a:schemeClr val="tx1"/>
                </a:solidFill>
              </a:rPr>
              <a:t>Individuals closest to the students  – parents, teachers and community members – have valuable information that can inform decisions about the instructional program of the school. </a:t>
            </a:r>
          </a:p>
          <a:p>
            <a:pPr>
              <a:spcBef>
                <a:spcPct val="0"/>
              </a:spcBef>
              <a:spcAft>
                <a:spcPts val="600"/>
              </a:spcAft>
            </a:pPr>
            <a:r>
              <a:rPr lang="en-US" altLang="en-US" sz="2400" b="1" smtClean="0">
                <a:solidFill>
                  <a:srgbClr val="C00000"/>
                </a:solidFill>
              </a:rPr>
              <a:t>Pull in The Same Direction</a:t>
            </a:r>
          </a:p>
          <a:p>
            <a:pPr lvl="1">
              <a:spcBef>
                <a:spcPct val="0"/>
              </a:spcBef>
              <a:spcAft>
                <a:spcPts val="2400"/>
              </a:spcAft>
            </a:pPr>
            <a:r>
              <a:rPr lang="en-US" altLang="en-US" sz="2000" smtClean="0">
                <a:solidFill>
                  <a:schemeClr val="tx1"/>
                </a:solidFill>
              </a:rPr>
              <a:t>A school plan to improve student academic achievement receives more support when people understand and help create that plan. </a:t>
            </a:r>
          </a:p>
          <a:p>
            <a:pPr>
              <a:spcBef>
                <a:spcPct val="0"/>
              </a:spcBef>
              <a:spcAft>
                <a:spcPts val="600"/>
              </a:spcAft>
            </a:pPr>
            <a:r>
              <a:rPr lang="en-US" altLang="en-US" sz="2400" b="1" smtClean="0">
                <a:solidFill>
                  <a:srgbClr val="C00000"/>
                </a:solidFill>
              </a:rPr>
              <a:t>Research Supports Partnerships</a:t>
            </a:r>
          </a:p>
          <a:p>
            <a:pPr lvl="1">
              <a:spcBef>
                <a:spcPct val="0"/>
              </a:spcBef>
              <a:spcAft>
                <a:spcPts val="2400"/>
              </a:spcAft>
            </a:pPr>
            <a:r>
              <a:rPr lang="en-US" altLang="en-US" sz="2000" smtClean="0">
                <a:solidFill>
                  <a:schemeClr val="tx1"/>
                </a:solidFill>
              </a:rPr>
              <a:t>When families participate in a variety of ways in their children’s education, including decision-making, children and the school are more successful.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01625" y="1524000"/>
            <a:ext cx="4040188" cy="733425"/>
          </a:xfrm>
          <a:ln w="9525"/>
          <a:effectLst>
            <a:outerShdw blurRad="50800" dist="25400" dir="5400000" rotWithShape="0">
              <a:srgbClr val="000000">
                <a:alpha val="34998"/>
              </a:srgbClr>
            </a:outerShdw>
          </a:effectLst>
          <a:extLst>
            <a:ext uri="{91240B29-F687-4F45-9708-019B960494DF}">
              <a14:hiddenLine xmlns:a14="http://schemas.microsoft.com/office/drawing/2010/main" w="9525" cap="rnd">
                <a:solidFill>
                  <a:srgbClr val="000000"/>
                </a:solidFill>
                <a:miter lim="800000"/>
                <a:headEnd/>
                <a:tailEnd/>
              </a14:hiddenLine>
            </a:ext>
          </a:extLst>
        </p:spPr>
        <p:txBody>
          <a:bodyPr/>
          <a:lstStyle/>
          <a:p>
            <a:pPr>
              <a:defRPr/>
            </a:pPr>
            <a:r>
              <a:rPr>
                <a:ea typeface="ＭＳ Ｐゴシック" charset="-128"/>
                <a:cs typeface="ＭＳ Ｐゴシック" charset="-128"/>
              </a:rPr>
              <a:t>By January 15, 2013</a:t>
            </a:r>
          </a:p>
        </p:txBody>
      </p:sp>
      <p:sp>
        <p:nvSpPr>
          <p:cNvPr id="3" name="Text Placeholder 2"/>
          <p:cNvSpPr>
            <a:spLocks noGrp="1"/>
          </p:cNvSpPr>
          <p:nvPr>
            <p:ph type="body" sz="half" idx="3"/>
          </p:nvPr>
        </p:nvSpPr>
        <p:spPr>
          <a:xfrm>
            <a:off x="4791075" y="1524000"/>
            <a:ext cx="4041775" cy="731838"/>
          </a:xfrm>
          <a:ln w="9525"/>
          <a:effectLst>
            <a:outerShdw blurRad="50800" dist="25400" dir="5400000" rotWithShape="0">
              <a:srgbClr val="000000">
                <a:alpha val="34998"/>
              </a:srgbClr>
            </a:outerShdw>
          </a:effectLst>
          <a:extLst>
            <a:ext uri="{91240B29-F687-4F45-9708-019B960494DF}">
              <a14:hiddenLine xmlns:a14="http://schemas.microsoft.com/office/drawing/2010/main" w="9525" cap="rnd">
                <a:solidFill>
                  <a:srgbClr val="000000"/>
                </a:solidFill>
                <a:miter lim="800000"/>
                <a:headEnd/>
                <a:tailEnd/>
              </a14:hiddenLine>
            </a:ext>
          </a:extLst>
        </p:spPr>
        <p:txBody>
          <a:bodyPr/>
          <a:lstStyle/>
          <a:p>
            <a:pPr>
              <a:defRPr/>
            </a:pPr>
            <a:r>
              <a:rPr lang="en-US" smtClean="0">
                <a:solidFill>
                  <a:srgbClr val="FFFFFF"/>
                </a:solidFill>
                <a:ea typeface="ＭＳ Ｐゴシック" charset="-128"/>
              </a:rPr>
              <a:t>By November 1, 2013</a:t>
            </a:r>
          </a:p>
        </p:txBody>
      </p:sp>
      <p:sp>
        <p:nvSpPr>
          <p:cNvPr id="17412" name="Content Placeholder 3"/>
          <p:cNvSpPr>
            <a:spLocks noGrp="1"/>
          </p:cNvSpPr>
          <p:nvPr>
            <p:ph sz="quarter" idx="2"/>
          </p:nvPr>
        </p:nvSpPr>
        <p:spPr>
          <a:xfrm>
            <a:off x="301625" y="2471738"/>
            <a:ext cx="4041775" cy="3817937"/>
          </a:xfrm>
        </p:spPr>
        <p:txBody>
          <a:bodyPr/>
          <a:lstStyle/>
          <a:p>
            <a:pPr>
              <a:buFont typeface="Wingdings 2" charset="2"/>
              <a:buNone/>
            </a:pPr>
            <a:r>
              <a:rPr lang="en-US" altLang="en-US" sz="2200" smtClean="0"/>
              <a:t>Schools that </a:t>
            </a:r>
          </a:p>
          <a:p>
            <a:r>
              <a:rPr lang="en-US" altLang="en-US" sz="2200" smtClean="0"/>
              <a:t>are among the state’s lowest performing 5%</a:t>
            </a:r>
          </a:p>
          <a:p>
            <a:pPr algn="ctr">
              <a:buFont typeface="Wingdings 2" charset="2"/>
              <a:buNone/>
            </a:pPr>
            <a:endParaRPr lang="en-US" altLang="en-US" sz="1200" smtClean="0"/>
          </a:p>
          <a:p>
            <a:pPr algn="ctr">
              <a:buFont typeface="Wingdings 2" charset="2"/>
              <a:buNone/>
            </a:pPr>
            <a:r>
              <a:rPr lang="en-US" altLang="en-US" sz="2200" smtClean="0"/>
              <a:t>AND</a:t>
            </a:r>
          </a:p>
          <a:p>
            <a:pPr algn="ctr">
              <a:buFont typeface="Wingdings 2" charset="2"/>
              <a:buNone/>
            </a:pPr>
            <a:endParaRPr lang="en-US" altLang="en-US" sz="1200" smtClean="0"/>
          </a:p>
          <a:p>
            <a:r>
              <a:rPr lang="en-US" altLang="en-US" sz="2200" smtClean="0"/>
              <a:t>failed to make AYP in math and reading at the whole school level*</a:t>
            </a:r>
          </a:p>
        </p:txBody>
      </p:sp>
      <p:sp>
        <p:nvSpPr>
          <p:cNvPr id="17413" name="Content Placeholder 4"/>
          <p:cNvSpPr>
            <a:spLocks noGrp="1"/>
          </p:cNvSpPr>
          <p:nvPr>
            <p:ph sz="quarter" idx="4"/>
          </p:nvPr>
        </p:nvSpPr>
        <p:spPr>
          <a:xfrm>
            <a:off x="4800600" y="2471738"/>
            <a:ext cx="4038600" cy="3821112"/>
          </a:xfrm>
        </p:spPr>
        <p:txBody>
          <a:bodyPr/>
          <a:lstStyle/>
          <a:p>
            <a:r>
              <a:rPr lang="en-US" altLang="en-US" sz="2200" smtClean="0"/>
              <a:t>Schools that failed to make AYP in math and reading at the whole school level*</a:t>
            </a:r>
          </a:p>
          <a:p>
            <a:endParaRPr lang="en-US" altLang="en-US" smtClean="0"/>
          </a:p>
        </p:txBody>
      </p:sp>
      <p:sp>
        <p:nvSpPr>
          <p:cNvPr id="17414" name="Title 5"/>
          <p:cNvSpPr>
            <a:spLocks noGrp="1"/>
          </p:cNvSpPr>
          <p:nvPr>
            <p:ph type="title"/>
          </p:nvPr>
        </p:nvSpPr>
        <p:spPr/>
        <p:txBody>
          <a:bodyPr/>
          <a:lstStyle/>
          <a:p>
            <a:r>
              <a:rPr lang="en-US" altLang="en-US" b="1" smtClean="0"/>
              <a:t>Schools That Must Create Councils</a:t>
            </a:r>
          </a:p>
        </p:txBody>
      </p:sp>
      <p:sp>
        <p:nvSpPr>
          <p:cNvPr id="17415" name="TextBox 6"/>
          <p:cNvSpPr txBox="1">
            <a:spLocks noChangeArrowheads="1"/>
          </p:cNvSpPr>
          <p:nvPr/>
        </p:nvSpPr>
        <p:spPr bwMode="auto">
          <a:xfrm>
            <a:off x="76200" y="6324600"/>
            <a:ext cx="891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en-US" sz="2000" b="1" i="1">
                <a:solidFill>
                  <a:schemeClr val="bg1"/>
                </a:solidFill>
                <a:latin typeface="Georgia" charset="0"/>
              </a:rPr>
              <a:t>* Prior to July 1, 2012</a:t>
            </a:r>
          </a:p>
        </p:txBody>
      </p:sp>
      <p:sp>
        <p:nvSpPr>
          <p:cNvPr id="4" name="TextBox 3"/>
          <p:cNvSpPr txBox="1"/>
          <p:nvPr/>
        </p:nvSpPr>
        <p:spPr>
          <a:xfrm>
            <a:off x="4953000" y="4454525"/>
            <a:ext cx="3657600" cy="1538288"/>
          </a:xfrm>
          <a:prstGeom prst="rect">
            <a:avLst/>
          </a:prstGeom>
          <a:noFill/>
          <a:ln w="38100">
            <a:solidFill>
              <a:schemeClr val="accent1"/>
            </a:solidFill>
          </a:ln>
        </p:spPr>
        <p:txBody>
          <a:bodyPr>
            <a:spAutoFit/>
          </a:bodyPr>
          <a:lstStyle/>
          <a:p>
            <a:pPr algn="ctr">
              <a:defRPr/>
            </a:pPr>
            <a:r>
              <a:rPr lang="en-US" sz="2200" b="1" dirty="0">
                <a:latin typeface="+mn-lt"/>
                <a:cs typeface="+mn-cs"/>
              </a:rPr>
              <a:t>Exempted Schools: </a:t>
            </a:r>
          </a:p>
          <a:p>
            <a:pPr algn="ctr">
              <a:defRPr/>
            </a:pPr>
            <a:r>
              <a:rPr lang="en-US" sz="2200" dirty="0">
                <a:latin typeface="+mn-lt"/>
                <a:cs typeface="+mn-cs"/>
              </a:rPr>
              <a:t>Schools that have only </a:t>
            </a:r>
          </a:p>
          <a:p>
            <a:pPr algn="ctr">
              <a:defRPr/>
            </a:pPr>
            <a:r>
              <a:rPr lang="en-US" sz="2200" dirty="0">
                <a:latin typeface="+mn-lt"/>
                <a:cs typeface="+mn-cs"/>
              </a:rPr>
              <a:t>1 grade level. </a:t>
            </a:r>
          </a:p>
          <a:p>
            <a:pPr algn="ctr">
              <a:defRPr/>
            </a:pPr>
            <a:endParaRPr lang="en-US" sz="1400" dirty="0">
              <a:latin typeface="+mn-lt"/>
              <a:cs typeface="+mn-cs"/>
            </a:endParaRPr>
          </a:p>
          <a:p>
            <a:pPr algn="ctr">
              <a:defRPr/>
            </a:pPr>
            <a:r>
              <a:rPr lang="en-US" sz="1400" dirty="0">
                <a:latin typeface="+mn-lt"/>
                <a:cs typeface="+mn-cs"/>
              </a:rPr>
              <a:t>(Change per Public Act 11-135)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04800" y="228600"/>
            <a:ext cx="8534400" cy="758825"/>
          </a:xfrm>
        </p:spPr>
        <p:txBody>
          <a:bodyPr/>
          <a:lstStyle/>
          <a:p>
            <a:r>
              <a:rPr lang="en-US" altLang="en-US" b="1" smtClean="0">
                <a:solidFill>
                  <a:srgbClr val="7B9899"/>
                </a:solidFill>
              </a:rPr>
              <a:t>Early Implementation</a:t>
            </a:r>
          </a:p>
        </p:txBody>
      </p:sp>
      <p:sp>
        <p:nvSpPr>
          <p:cNvPr id="18435" name="Content Placeholder 2"/>
          <p:cNvSpPr>
            <a:spLocks noGrp="1"/>
          </p:cNvSpPr>
          <p:nvPr>
            <p:ph sz="quarter" idx="1"/>
          </p:nvPr>
        </p:nvSpPr>
        <p:spPr>
          <a:xfrm>
            <a:off x="301625" y="1527175"/>
            <a:ext cx="8504238" cy="4572000"/>
          </a:xfrm>
        </p:spPr>
        <p:txBody>
          <a:bodyPr/>
          <a:lstStyle/>
          <a:p>
            <a:pPr>
              <a:buFont typeface="Wingdings 2" charset="2"/>
              <a:buNone/>
            </a:pPr>
            <a:endParaRPr lang="en-US" altLang="en-US" sz="2000" smtClean="0"/>
          </a:p>
          <a:p>
            <a:r>
              <a:rPr lang="en-US" altLang="en-US" sz="2000" smtClean="0"/>
              <a:t>Districts that must meet the November 1, 2013 deadline are urged to start a year ahead of schedule by establishing as many councils as possible now.</a:t>
            </a:r>
          </a:p>
          <a:p>
            <a:pPr>
              <a:buFont typeface="Wingdings 2" charset="2"/>
              <a:buNone/>
            </a:pPr>
            <a:r>
              <a:rPr lang="en-US" altLang="en-US" sz="2000" smtClean="0"/>
              <a:t> </a:t>
            </a:r>
          </a:p>
          <a:p>
            <a:r>
              <a:rPr lang="en-US" altLang="en-US" sz="2000" smtClean="0"/>
              <a:t>Any school board </a:t>
            </a:r>
            <a:r>
              <a:rPr lang="en-US" altLang="en-US" sz="2000" i="1" smtClean="0"/>
              <a:t>may</a:t>
            </a:r>
            <a:r>
              <a:rPr lang="en-US" altLang="en-US" sz="2000" smtClean="0"/>
              <a:t> voluntarily establish a council for </a:t>
            </a:r>
            <a:r>
              <a:rPr lang="en-US" altLang="en-US" sz="2000" i="1" smtClean="0"/>
              <a:t>any</a:t>
            </a:r>
            <a:r>
              <a:rPr lang="en-US" altLang="en-US" sz="2000" smtClean="0"/>
              <a:t> school this year and may choose to use the model described in the statute or an alternate model.</a:t>
            </a:r>
          </a:p>
          <a:p>
            <a:endParaRPr lang="en-US" altLang="en-US" sz="20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b="1" smtClean="0">
                <a:solidFill>
                  <a:srgbClr val="7B9899"/>
                </a:solidFill>
              </a:rPr>
              <a:t>Membership and Selection Process</a:t>
            </a:r>
          </a:p>
        </p:txBody>
      </p:sp>
      <p:graphicFrame>
        <p:nvGraphicFramePr>
          <p:cNvPr id="4" name="Content Placeholder 3"/>
          <p:cNvGraphicFramePr>
            <a:graphicFrameLocks noGrp="1"/>
          </p:cNvGraphicFramePr>
          <p:nvPr>
            <p:ph sz="quarter" idx="1"/>
          </p:nvPr>
        </p:nvGraphicFramePr>
        <p:xfrm>
          <a:off x="381000" y="1600200"/>
          <a:ext cx="8504238" cy="4778376"/>
        </p:xfrm>
        <a:graphic>
          <a:graphicData uri="http://schemas.openxmlformats.org/drawingml/2006/table">
            <a:tbl>
              <a:tblPr/>
              <a:tblGrid>
                <a:gridCol w="2819400"/>
                <a:gridCol w="1371600"/>
                <a:gridCol w="4313238"/>
              </a:tblGrid>
              <a:tr h="4334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rgbClr val="FFFFFF"/>
                          </a:solidFill>
                          <a:effectLst/>
                          <a:latin typeface="Georgia" charset="0"/>
                          <a:cs typeface="Arial" charset="0"/>
                        </a:rPr>
                        <a:t>Member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rgbClr val="FFFFFF"/>
                          </a:solidFill>
                          <a:effectLst/>
                          <a:latin typeface="Georgia" charset="0"/>
                          <a:cs typeface="Arial" charset="0"/>
                        </a:rPr>
                        <a:t>Number</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rgbClr val="FFFFFF"/>
                          </a:solidFill>
                          <a:effectLst/>
                          <a:latin typeface="Georgia" charset="0"/>
                          <a:cs typeface="Arial" charset="0"/>
                        </a:rPr>
                        <a:t>Process</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833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Parents or guardians </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7</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Times New Roman" charset="0"/>
                        </a:rPr>
                        <a:t>Elected by the parents or guardians of students attending the school, </a:t>
                      </a:r>
                    </a:p>
                    <a:p>
                      <a:pPr marL="457200" marR="0" lvl="1" indent="0" algn="l" defTabSz="914400" rtl="0" eaLnBrk="1" fontAlgn="base" latinLnBrk="0" hangingPunct="1">
                        <a:lnSpc>
                          <a:spcPct val="115000"/>
                        </a:lnSpc>
                        <a:spcBef>
                          <a:spcPct val="0"/>
                        </a:spcBef>
                        <a:spcAft>
                          <a:spcPct val="0"/>
                        </a:spcAft>
                        <a:buClrTx/>
                        <a:buSzTx/>
                        <a:buFont typeface="Arial" charset="0"/>
                        <a:buNone/>
                        <a:tabLst/>
                      </a:pPr>
                      <a:r>
                        <a:rPr kumimoji="0" lang="en-US" sz="1600" b="0" i="0" u="none" strike="noStrike" cap="none" normalizeH="0" baseline="0" smtClean="0">
                          <a:ln>
                            <a:noFill/>
                          </a:ln>
                          <a:solidFill>
                            <a:srgbClr val="435E40"/>
                          </a:solidFill>
                          <a:effectLst/>
                          <a:latin typeface="Georgia" charset="0"/>
                          <a:cs typeface="Times New Roman" charset="0"/>
                        </a:rPr>
                        <a:t>each household with a student attending the school will have one vote</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r>
              <a:tr h="4334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Teachers at the school</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5</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Elected by the teachers of the school</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r>
              <a:tr h="6401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charset="0"/>
                          <a:cs typeface="Times New Roman" charset="0"/>
                        </a:rPr>
                        <a:t>Community leaders within the school district</a:t>
                      </a:r>
                      <a:endParaRPr kumimoji="0" lang="en-US" sz="1800" b="0" i="0" u="none" strike="noStrike" cap="none" normalizeH="0" baseline="0" smtClean="0">
                        <a:ln>
                          <a:noFill/>
                        </a:ln>
                        <a:solidFill>
                          <a:srgbClr val="000000"/>
                        </a:solidFill>
                        <a:effectLst/>
                        <a:latin typeface="Calibri" charset="0"/>
                        <a:cs typeface="Times New Roman" charset="0"/>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2</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charset="0"/>
                          <a:cs typeface="Times New Roman" charset="0"/>
                        </a:rPr>
                        <a:t>Elected by the parent or guardian members and teacher members of the Council</a:t>
                      </a:r>
                      <a:endParaRPr kumimoji="0" lang="en-US" sz="1800" b="0" i="0" u="none" strike="noStrike" cap="none" normalizeH="0" baseline="0" smtClean="0">
                        <a:ln>
                          <a:noFill/>
                        </a:ln>
                        <a:solidFill>
                          <a:srgbClr val="000000"/>
                        </a:solidFill>
                        <a:effectLst/>
                        <a:latin typeface="Calibri" charset="0"/>
                        <a:cs typeface="Times New Roman" charset="0"/>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D3CF"/>
                    </a:solidFill>
                  </a:tcPr>
                </a:tc>
              </a:tr>
              <a:tr h="6401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charset="0"/>
                          <a:cs typeface="Times New Roman" charset="0"/>
                        </a:rPr>
                        <a:t>School principal or designee (nonvoting)</a:t>
                      </a:r>
                      <a:endParaRPr kumimoji="0" lang="en-US" sz="1800" b="0" i="0" u="none" strike="noStrike" cap="none" normalizeH="0" baseline="0" smtClean="0">
                        <a:ln>
                          <a:noFill/>
                        </a:ln>
                        <a:solidFill>
                          <a:srgbClr val="000000"/>
                        </a:solidFill>
                        <a:effectLst/>
                        <a:latin typeface="Calibri" charset="0"/>
                        <a:cs typeface="Times New Roman" charset="0"/>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rgbClr val="F7EAE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1</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Times New Roman" charset="0"/>
                          <a:cs typeface="Times New Roman" charset="0"/>
                        </a:rPr>
                        <a:t>Principal may name a designee</a:t>
                      </a:r>
                      <a:endParaRPr kumimoji="0" lang="en-US" sz="1800" b="0" i="0" u="none" strike="noStrike" cap="none" normalizeH="0" baseline="0" smtClean="0">
                        <a:ln>
                          <a:noFill/>
                        </a:ln>
                        <a:solidFill>
                          <a:srgbClr val="000000"/>
                        </a:solidFill>
                        <a:effectLst/>
                        <a:latin typeface="Calibri" charset="0"/>
                        <a:cs typeface="Times New Roman" charset="0"/>
                      </a:endParaRP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rgbClr val="F7EAE9"/>
                    </a:solidFill>
                  </a:tcPr>
                </a:tc>
              </a:tr>
              <a:tr h="433433">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smtClean="0">
                          <a:ln>
                            <a:noFill/>
                          </a:ln>
                          <a:solidFill>
                            <a:schemeClr val="bg1"/>
                          </a:solidFill>
                          <a:effectLst/>
                          <a:latin typeface="Georgia" charset="0"/>
                          <a:cs typeface="Arial" charset="0"/>
                        </a:rPr>
                        <a:t>Additional Members in High Schools</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9144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Student members, high school Councils only (nonvoting)</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2</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Georgia" charset="0"/>
                          <a:cs typeface="Arial" charset="0"/>
                        </a:rPr>
                        <a:t>Elected by the school’s student body</a:t>
                      </a:r>
                    </a:p>
                  </a:txBody>
                  <a:tcPr marT="45717" marB="4571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7EAE9"/>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z="2800" b="1" smtClean="0">
                <a:solidFill>
                  <a:srgbClr val="7B9899"/>
                </a:solidFill>
              </a:rPr>
              <a:t>“Similar” School Governance Council Model</a:t>
            </a:r>
          </a:p>
        </p:txBody>
      </p:sp>
      <p:sp>
        <p:nvSpPr>
          <p:cNvPr id="20483" name="Content Placeholder 2"/>
          <p:cNvSpPr>
            <a:spLocks noGrp="1"/>
          </p:cNvSpPr>
          <p:nvPr>
            <p:ph sz="quarter" idx="1"/>
          </p:nvPr>
        </p:nvSpPr>
        <p:spPr>
          <a:xfrm>
            <a:off x="301625" y="1527175"/>
            <a:ext cx="8613775" cy="4572000"/>
          </a:xfrm>
        </p:spPr>
        <p:txBody>
          <a:bodyPr/>
          <a:lstStyle/>
          <a:p>
            <a:pPr marL="0" indent="0">
              <a:spcAft>
                <a:spcPts val="600"/>
              </a:spcAft>
              <a:buFont typeface="Wingdings 2" charset="2"/>
              <a:buNone/>
            </a:pPr>
            <a:r>
              <a:rPr lang="en-US" altLang="en-US" sz="2600" smtClean="0"/>
              <a:t>Schools may adopt a “similar” School Governance Council model (per Public Act 11-135)</a:t>
            </a:r>
          </a:p>
          <a:p>
            <a:pPr marL="0" indent="0">
              <a:buFont typeface="Wingdings 2" charset="2"/>
              <a:buNone/>
            </a:pPr>
            <a:r>
              <a:rPr lang="en-US" altLang="en-US" sz="2400" smtClean="0"/>
              <a:t>For a model to be considered similar to the state mandated model it must meet the following requirements: </a:t>
            </a:r>
          </a:p>
          <a:p>
            <a:pPr marL="0" indent="0">
              <a:buFont typeface="Wingdings 2" charset="2"/>
              <a:buNone/>
            </a:pPr>
            <a:r>
              <a:rPr lang="en-US" altLang="en-US" sz="2400" smtClean="0"/>
              <a:t> </a:t>
            </a:r>
          </a:p>
          <a:p>
            <a:pPr marL="0" indent="0"/>
            <a:r>
              <a:rPr lang="en-US" altLang="en-US" sz="2400" u="sng" smtClean="0"/>
              <a:t>Duration:</a:t>
            </a:r>
            <a:r>
              <a:rPr lang="en-US" altLang="en-US" sz="2400" smtClean="0"/>
              <a:t> The model must have been in place at the time the school was designated as in need of improvement or as a low achieving school. </a:t>
            </a:r>
          </a:p>
          <a:p>
            <a:pPr marL="0" indent="0">
              <a:buFont typeface="Wingdings 2" charset="2"/>
              <a:buNone/>
            </a:pPr>
            <a:r>
              <a:rPr lang="en-US" altLang="en-US" sz="2400" smtClean="0"/>
              <a:t> </a:t>
            </a:r>
          </a:p>
          <a:p>
            <a:pPr marL="0" indent="0"/>
            <a:r>
              <a:rPr lang="en-US" altLang="en-US" sz="2400" u="sng" smtClean="0"/>
              <a:t>Current Use</a:t>
            </a:r>
            <a:r>
              <a:rPr lang="en-US" altLang="en-US" sz="2400" smtClean="0"/>
              <a:t>: The model must have been adopted by the school and currently in use as of July 1, 2013.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ea typeface="+mj-ea"/>
              <a:cs typeface="+mj-cs"/>
            </a:endParaRPr>
          </a:p>
        </p:txBody>
      </p:sp>
      <p:sp>
        <p:nvSpPr>
          <p:cNvPr id="21507" name="Content Placeholder 2"/>
          <p:cNvSpPr>
            <a:spLocks noGrp="1"/>
          </p:cNvSpPr>
          <p:nvPr>
            <p:ph sz="quarter" idx="1"/>
          </p:nvPr>
        </p:nvSpPr>
        <p:spPr>
          <a:xfrm>
            <a:off x="301625" y="1527175"/>
            <a:ext cx="8504238" cy="4572000"/>
          </a:xfrm>
        </p:spPr>
        <p:txBody>
          <a:bodyPr/>
          <a:lstStyle/>
          <a:p>
            <a:r>
              <a:rPr lang="en-US" altLang="en-US" sz="2200" u="sng" smtClean="0"/>
              <a:t>Membership</a:t>
            </a:r>
            <a:r>
              <a:rPr lang="en-US" altLang="en-US" sz="2200" smtClean="0"/>
              <a:t>: The membership must conform to the list of persons/position identified in the law</a:t>
            </a:r>
          </a:p>
          <a:p>
            <a:pPr lvl="1"/>
            <a:r>
              <a:rPr lang="en-US" altLang="en-US" smtClean="0">
                <a:solidFill>
                  <a:schemeClr val="tx1"/>
                </a:solidFill>
              </a:rPr>
              <a:t>Parents *</a:t>
            </a:r>
          </a:p>
          <a:p>
            <a:pPr lvl="1"/>
            <a:r>
              <a:rPr lang="en-US" altLang="en-US" smtClean="0">
                <a:solidFill>
                  <a:schemeClr val="tx1"/>
                </a:solidFill>
              </a:rPr>
              <a:t>teachers from </a:t>
            </a:r>
            <a:r>
              <a:rPr lang="en-US" altLang="en-US" u="sng" smtClean="0">
                <a:solidFill>
                  <a:schemeClr val="tx1"/>
                </a:solidFill>
              </a:rPr>
              <a:t>each</a:t>
            </a:r>
            <a:r>
              <a:rPr lang="en-US" altLang="en-US" smtClean="0">
                <a:solidFill>
                  <a:schemeClr val="tx1"/>
                </a:solidFill>
              </a:rPr>
              <a:t> grade level or subject area</a:t>
            </a:r>
          </a:p>
          <a:p>
            <a:pPr lvl="1"/>
            <a:r>
              <a:rPr lang="en-US" altLang="en-US" smtClean="0">
                <a:solidFill>
                  <a:schemeClr val="tx1"/>
                </a:solidFill>
              </a:rPr>
              <a:t>administrators</a:t>
            </a:r>
          </a:p>
          <a:p>
            <a:pPr lvl="1"/>
            <a:r>
              <a:rPr lang="en-US" altLang="en-US" smtClean="0">
                <a:solidFill>
                  <a:schemeClr val="tx1"/>
                </a:solidFill>
              </a:rPr>
              <a:t>paraprofessionals </a:t>
            </a:r>
          </a:p>
          <a:p>
            <a:pPr lvl="1">
              <a:buFont typeface="Wingdings" charset="2"/>
              <a:buNone/>
            </a:pPr>
            <a:endParaRPr lang="en-US" altLang="en-US" sz="1900" smtClean="0"/>
          </a:p>
          <a:p>
            <a:pPr>
              <a:buFont typeface="Wingdings 2" charset="2"/>
              <a:buNone/>
            </a:pPr>
            <a:r>
              <a:rPr lang="en-US" altLang="en-US" sz="2000" smtClean="0"/>
              <a:t>* Note: The number of parents should comparable to the state model which requires 7 parents making up 50% of the voting members.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3876</TotalTime>
  <Words>1254</Words>
  <Application>Microsoft Office PowerPoint</Application>
  <PresentationFormat>On-screen Show (4:3)</PresentationFormat>
  <Paragraphs>143</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Georgia</vt:lpstr>
      <vt:lpstr>ＭＳ Ｐゴシック</vt:lpstr>
      <vt:lpstr>Wingdings 2</vt:lpstr>
      <vt:lpstr>Wingdings</vt:lpstr>
      <vt:lpstr>Calibri</vt:lpstr>
      <vt:lpstr>Times New Roman</vt:lpstr>
      <vt:lpstr>Civic</vt:lpstr>
      <vt:lpstr>CONNECTICUT STATE DEPARTMENT OF EDUCATION   School Governance Councils</vt:lpstr>
      <vt:lpstr>Purpose of School Governance Councils</vt:lpstr>
      <vt:lpstr>PowerPoint Presentation</vt:lpstr>
      <vt:lpstr>Guiding Principles</vt:lpstr>
      <vt:lpstr>Schools That Must Create Councils</vt:lpstr>
      <vt:lpstr>Early Implementation</vt:lpstr>
      <vt:lpstr>Membership and Selection Process</vt:lpstr>
      <vt:lpstr>“Similar” School Governance Council Model</vt:lpstr>
      <vt:lpstr>PowerPoint Presentation</vt:lpstr>
      <vt:lpstr>Council Responsibilities</vt:lpstr>
      <vt:lpstr>Responsibilities (continued)</vt:lpstr>
      <vt:lpstr>In addition to its required responsibilities, a Council may: </vt:lpstr>
      <vt:lpstr>School Governance Councils Do Not</vt:lpstr>
      <vt:lpstr>Recommending School Reconstitution</vt:lpstr>
      <vt:lpstr>Possible Reconstitution Models</vt:lpstr>
      <vt:lpstr>Training for Councils</vt:lpstr>
      <vt:lpstr>CSDE Responsibilities</vt:lpstr>
      <vt:lpstr>CSDE Guidance and Support</vt:lpstr>
      <vt:lpstr>Contact</vt:lpstr>
    </vt:vector>
  </TitlesOfParts>
  <Company>CSDE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1003 (g) of the ESEA</dc:title>
  <dc:creator>Richards, Deborah</dc:creator>
  <cp:lastModifiedBy>Administrator</cp:lastModifiedBy>
  <cp:revision>129</cp:revision>
  <cp:lastPrinted>2011-09-06T18:45:30Z</cp:lastPrinted>
  <dcterms:created xsi:type="dcterms:W3CDTF">2009-10-06T18:34:50Z</dcterms:created>
  <dcterms:modified xsi:type="dcterms:W3CDTF">2013-10-09T21:55:51Z</dcterms:modified>
</cp:coreProperties>
</file>